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92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91" r:id="rId28"/>
    <p:sldId id="280" r:id="rId29"/>
    <p:sldId id="285" r:id="rId30"/>
    <p:sldId id="286" r:id="rId31"/>
    <p:sldId id="289" r:id="rId32"/>
    <p:sldId id="290" r:id="rId33"/>
    <p:sldId id="288" r:id="rId34"/>
    <p:sldId id="287" r:id="rId3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9FB"/>
    <a:srgbClr val="75A3FF"/>
    <a:srgbClr val="A7C4FF"/>
    <a:srgbClr val="003399"/>
    <a:srgbClr val="EA0000"/>
    <a:srgbClr val="FF0000"/>
    <a:srgbClr val="FB551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732" autoAdjust="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840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40D95-1B40-4DF2-911D-11C22F09652E}" type="datetimeFigureOut">
              <a:rPr lang="en-US"/>
              <a:pPr>
                <a:defRPr/>
              </a:pPr>
              <a:t>5/31/2012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202FD-61E0-47EF-A273-F5BCF11F4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DAF71-AFDB-4D9C-A466-F67E37970782}" type="datetimeFigureOut">
              <a:rPr lang="en-US"/>
              <a:pPr>
                <a:defRPr/>
              </a:pPr>
              <a:t>5/31/2012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CE31F-2A73-46A3-8A6B-CFD75AE788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EE66E-C6EE-49B9-BE2B-D2A7535DAAF9}" type="datetimeFigureOut">
              <a:rPr lang="en-US"/>
              <a:pPr>
                <a:defRPr/>
              </a:pPr>
              <a:t>5/31/2012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78E38-E50A-4965-A536-FBB7C25B6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CA086EB-B29F-4AFC-8EB9-1E5D18913B37}" type="datetimeFigureOut">
              <a:rPr lang="en-US"/>
              <a:pPr>
                <a:defRPr/>
              </a:pPr>
              <a:t>5/31/2012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309D9BE-3DE8-4517-9F96-E5AA2F300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>
              <a:defRPr>
                <a:latin typeface="Candara" pitchFamily="34" charset="0"/>
              </a:defRPr>
            </a:lvl1pPr>
            <a:lvl2pPr>
              <a:defRPr>
                <a:latin typeface="Candara" pitchFamily="34" charset="0"/>
              </a:defRPr>
            </a:lvl2pPr>
            <a:lvl3pPr>
              <a:defRPr>
                <a:latin typeface="Candara" pitchFamily="34" charset="0"/>
              </a:defRPr>
            </a:lvl3pPr>
            <a:lvl4pPr>
              <a:defRPr>
                <a:latin typeface="Candara" pitchFamily="34" charset="0"/>
              </a:defRPr>
            </a:lvl4pPr>
            <a:lvl5pPr>
              <a:defRPr>
                <a:latin typeface="Candar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1DE94-010E-45B1-AFA0-8F1768CA8EAC}" type="datetimeFigureOut">
              <a:rPr lang="en-US"/>
              <a:pPr>
                <a:defRPr/>
              </a:pPr>
              <a:t>5/31/2012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D7E7E-0F31-4C43-A1DD-2BBB3034C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6B441-3EF6-4575-BFFA-13B4A640F235}" type="datetimeFigureOut">
              <a:rPr lang="en-US"/>
              <a:pPr>
                <a:defRPr/>
              </a:pPr>
              <a:t>5/31/2012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8257A84-BB0B-4BC4-BB1A-64982EEF1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08F5FF0-B32E-4A01-A2A5-5EBA2766FDFE}" type="datetimeFigureOut">
              <a:rPr lang="en-US"/>
              <a:pPr>
                <a:defRPr/>
              </a:pPr>
              <a:t>5/31/2012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62D5DE8-C804-4DFA-8345-8021816FC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0035F2B-3911-4EB1-BAFA-BF689469995F}" type="datetimeFigureOut">
              <a:rPr lang="en-US"/>
              <a:pPr>
                <a:defRPr/>
              </a:pPr>
              <a:t>5/31/2012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D08483B-4798-4434-9F26-FF56F64367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40288-FA1D-434B-B4BF-5962AEBF4F1F}" type="datetimeFigureOut">
              <a:rPr lang="en-US"/>
              <a:pPr>
                <a:defRPr/>
              </a:pPr>
              <a:t>5/31/2012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FD0BB-F9BD-4289-93A9-7247EA5DC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5390B-BDE1-4AE4-AC43-5A0F7A5B3EFD}" type="datetimeFigureOut">
              <a:rPr lang="en-US"/>
              <a:pPr>
                <a:defRPr/>
              </a:pPr>
              <a:t>5/31/2012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F5461A4-BDF4-454B-9142-267C64F7D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2DE19-DF8E-416F-9605-B726FD2459B0}" type="datetimeFigureOut">
              <a:rPr lang="en-US"/>
              <a:pPr>
                <a:defRPr/>
              </a:pPr>
              <a:t>5/31/2012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6493D-5B3E-4854-8249-47DDCB0E7C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0A197-08F7-4896-B074-C7789C986053}" type="datetimeFigureOut">
              <a:rPr lang="en-US"/>
              <a:pPr>
                <a:defRPr/>
              </a:pPr>
              <a:t>5/31/2012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3BE69-AE3A-409A-AE11-DDA428BBE4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1FD0E7D-2D08-4751-806A-DCBEFAEA9EE4}" type="datetimeFigureOut">
              <a:rPr lang="en-US"/>
              <a:pPr>
                <a:defRPr/>
              </a:pPr>
              <a:t>5/31/2012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6B6A33EB-95EC-48BD-AD95-29B20D8F29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0D69D-BCF0-4818-9D93-ECFEDCACC880}" type="datetimeFigureOut">
              <a:rPr lang="en-US"/>
              <a:pPr>
                <a:defRPr/>
              </a:pPr>
              <a:t>5/31/2012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17D05-B73F-4A02-96A1-7A20646002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93B14-846E-4432-9FF2-46CDC1D28C11}" type="datetimeFigureOut">
              <a:rPr lang="en-US"/>
              <a:pPr>
                <a:defRPr/>
              </a:pPr>
              <a:t>5/31/2012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752B9-06B7-4867-B76C-E4414D571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A07D0-E4E0-41C6-8BF3-3685D41D4C31}" type="datetimeFigureOut">
              <a:rPr lang="en-US"/>
              <a:pPr>
                <a:defRPr/>
              </a:pPr>
              <a:t>5/31/2012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D1C3D-9748-47E9-8B42-8B9EE472A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2CD81-1C97-400D-8309-1466590FF154}" type="datetimeFigureOut">
              <a:rPr lang="en-US"/>
              <a:pPr>
                <a:defRPr/>
              </a:pPr>
              <a:t>5/31/2012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1F21F-EE92-4D60-98E6-1E22CDFE1A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81BE8-96AF-4395-B0AA-B4DB9F1781FC}" type="datetimeFigureOut">
              <a:rPr lang="en-US"/>
              <a:pPr>
                <a:defRPr/>
              </a:pPr>
              <a:t>5/31/2012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8D8FF-A395-42D9-85EC-90680696ED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7249B-5762-477E-8250-6378B9F18FFA}" type="datetimeFigureOut">
              <a:rPr lang="en-US"/>
              <a:pPr>
                <a:defRPr/>
              </a:pPr>
              <a:t>5/31/2012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9F932-5A92-46D8-BE44-895A8DBA1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5C545-751D-4AB8-BF30-F81D3ED008AA}" type="datetimeFigureOut">
              <a:rPr lang="en-US"/>
              <a:pPr>
                <a:defRPr/>
              </a:pPr>
              <a:t>5/31/2012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55B01-0B2F-49CC-8080-14AEA2DB8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C69B5-D794-43A0-AD27-224D7D613DAD}" type="datetimeFigureOut">
              <a:rPr lang="en-US"/>
              <a:pPr>
                <a:defRPr/>
              </a:pPr>
              <a:t>5/31/2012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9A882-6D2C-4677-8421-2466F41663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A5B17-D6DF-4410-B16B-417C8AC4B7D0}" type="datetimeFigureOut">
              <a:rPr lang="en-US"/>
              <a:pPr>
                <a:defRPr/>
              </a:pPr>
              <a:t>5/31/2012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0410D-0EE2-41B6-9CD4-262A3DD5CF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F0A741-7A2D-4BD3-88AA-D45D73E0911D}" type="datetimeFigureOut">
              <a:rPr lang="en-US"/>
              <a:pPr>
                <a:defRPr/>
              </a:pPr>
              <a:t>5/31/2012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730C5A-B18B-4115-ADA7-907868392B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7" r:id="rId2"/>
    <p:sldLayoutId id="2147483676" r:id="rId3"/>
    <p:sldLayoutId id="2147483675" r:id="rId4"/>
    <p:sldLayoutId id="2147483674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AA7DB8B-C5F6-4C74-A2EB-7B73E75B544E}" type="datetimeFigureOut">
              <a:rPr lang="en-US"/>
              <a:pPr>
                <a:defRPr/>
              </a:pPr>
              <a:t>5/31/2012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446A2DF-3BDB-4388-A3D5-E4A9F8775E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4" r:id="rId3"/>
    <p:sldLayoutId id="2147483685" r:id="rId4"/>
    <p:sldLayoutId id="2147483686" r:id="rId5"/>
    <p:sldLayoutId id="2147483681" r:id="rId6"/>
    <p:sldLayoutId id="2147483687" r:id="rId7"/>
    <p:sldLayoutId id="2147483680" r:id="rId8"/>
    <p:sldLayoutId id="2147483688" r:id="rId9"/>
    <p:sldLayoutId id="2147483679" r:id="rId10"/>
    <p:sldLayoutId id="214748368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6565FF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C82E32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cvote.com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ta.org" TargetMode="External"/><Relationship Id="rId2" Type="http://schemas.openxmlformats.org/officeDocument/2006/relationships/hyperlink" Target="http://www.capta.org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jpeg"/><Relationship Id="rId4" Type="http://schemas.openxmlformats.org/officeDocument/2006/relationships/hyperlink" Target="http://www.ourchildrenourfuture2012.com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s.ca.gov./elections/" TargetMode="External"/><Relationship Id="rId2" Type="http://schemas.openxmlformats.org/officeDocument/2006/relationships/hyperlink" Target="http://www.ocvote.com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png"/><Relationship Id="rId4" Type="http://schemas.openxmlformats.org/officeDocument/2006/relationships/image" Target="../media/image34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urthdistrictpta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dvocacy@fourthdistrictpta.or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6"/>
          <p:cNvSpPr>
            <a:spLocks noGrp="1"/>
          </p:cNvSpPr>
          <p:nvPr>
            <p:ph type="ctrTitle"/>
          </p:nvPr>
        </p:nvSpPr>
        <p:spPr>
          <a:xfrm>
            <a:off x="-617538" y="628650"/>
            <a:ext cx="8837613" cy="14652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602" name="Subtitle 7"/>
          <p:cNvSpPr>
            <a:spLocks noGrp="1"/>
          </p:cNvSpPr>
          <p:nvPr>
            <p:ph type="subTitle" idx="1"/>
          </p:nvPr>
        </p:nvSpPr>
        <p:spPr>
          <a:xfrm>
            <a:off x="1371600" y="4049713"/>
            <a:ext cx="6400800" cy="23114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PTA Role in Elections, Candidate Forums, and Ballot Measures</a:t>
            </a:r>
          </a:p>
          <a:p>
            <a:pPr eaLnBrk="1" hangingPunct="1"/>
            <a:endParaRPr lang="en-US" sz="28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May 30, 2012</a:t>
            </a:r>
          </a:p>
        </p:txBody>
      </p:sp>
      <p:pic>
        <p:nvPicPr>
          <p:cNvPr id="25603" name="Picture 5" descr="Patriotic flag and Statue of Liber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51950" cy="26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4thDistPTALogo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67063" y="2222500"/>
            <a:ext cx="2759075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PTA:  </a:t>
            </a:r>
            <a:r>
              <a:rPr lang="en-US" smtClean="0"/>
              <a:t>501(c)3</a:t>
            </a:r>
          </a:p>
        </p:txBody>
      </p:sp>
      <p:sp>
        <p:nvSpPr>
          <p:cNvPr id="34818" name="Rectangle 3"/>
          <p:cNvSpPr>
            <a:spLocks noGrp="1"/>
          </p:cNvSpPr>
          <p:nvPr>
            <p:ph sz="quarter" idx="1"/>
          </p:nvPr>
        </p:nvSpPr>
        <p:spPr>
          <a:xfrm>
            <a:off x="612775" y="1778000"/>
            <a:ext cx="5013325" cy="3276600"/>
          </a:xfrm>
        </p:spPr>
        <p:txBody>
          <a:bodyPr/>
          <a:lstStyle/>
          <a:p>
            <a:pPr>
              <a:buFont typeface="Wingdings 2" pitchFamily="18" charset="2"/>
              <a:buChar char=""/>
            </a:pPr>
            <a:r>
              <a:rPr lang="en-US" smtClean="0">
                <a:sym typeface="Wingdings" pitchFamily="2" charset="2"/>
              </a:rPr>
              <a:t>Charitable </a:t>
            </a:r>
          </a:p>
          <a:p>
            <a:pPr>
              <a:buFont typeface="Wingdings 2" pitchFamily="18" charset="2"/>
              <a:buChar char=""/>
            </a:pPr>
            <a:r>
              <a:rPr lang="en-US" smtClean="0">
                <a:sym typeface="Wingdings" pitchFamily="2" charset="2"/>
              </a:rPr>
              <a:t>Tax-deductible contributions</a:t>
            </a:r>
          </a:p>
          <a:p>
            <a:pPr>
              <a:buFont typeface="Wingdings 2" pitchFamily="18" charset="2"/>
              <a:buChar char=""/>
            </a:pPr>
            <a:r>
              <a:rPr lang="en-US" smtClean="0">
                <a:sym typeface="Wingdings" pitchFamily="2" charset="2"/>
              </a:rPr>
              <a:t>File tax return</a:t>
            </a:r>
          </a:p>
          <a:p>
            <a:pPr>
              <a:buFont typeface="Wingdings 2" pitchFamily="18" charset="2"/>
              <a:buChar char=""/>
            </a:pPr>
            <a:r>
              <a:rPr lang="en-US" smtClean="0">
                <a:sym typeface="Wingdings" pitchFamily="2" charset="2"/>
              </a:rPr>
              <a:t>Not for private interest</a:t>
            </a:r>
          </a:p>
          <a:p>
            <a:pPr>
              <a:buFont typeface="Wingdings 2" pitchFamily="18" charset="2"/>
              <a:buChar char=""/>
            </a:pPr>
            <a:r>
              <a:rPr lang="en-US" smtClean="0">
                <a:sym typeface="Wingdings" pitchFamily="2" charset="2"/>
              </a:rPr>
              <a:t>Shun political activity</a:t>
            </a:r>
          </a:p>
          <a:p>
            <a:pPr>
              <a:buFont typeface="Wingdings 2" pitchFamily="18" charset="2"/>
              <a:buChar char=""/>
            </a:pPr>
            <a:r>
              <a:rPr lang="en-US" smtClean="0">
                <a:sym typeface="Wingdings" pitchFamily="2" charset="2"/>
              </a:rPr>
              <a:t>Limit lobbying</a:t>
            </a:r>
          </a:p>
        </p:txBody>
      </p:sp>
      <p:pic>
        <p:nvPicPr>
          <p:cNvPr id="34819" name="Picture 3" descr="tax-exemp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7463" y="3048000"/>
            <a:ext cx="3160712" cy="2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3" descr="Tax woes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6525" y="2468563"/>
            <a:ext cx="318135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PTA: </a:t>
            </a:r>
            <a:r>
              <a:rPr lang="en-US" smtClean="0"/>
              <a:t>IRS Compliance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930400"/>
            <a:ext cx="8153400" cy="29337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/>
              <a:t>Failure to comply may endanger the 501 (c) (3) non-profit status of your:</a:t>
            </a:r>
          </a:p>
          <a:p>
            <a:pPr marL="0" indent="0">
              <a:buFont typeface="Wingdings 2" pitchFamily="18" charset="2"/>
              <a:buChar char=""/>
            </a:pPr>
            <a:r>
              <a:rPr lang="en-US" smtClean="0"/>
              <a:t>  Council</a:t>
            </a:r>
          </a:p>
          <a:p>
            <a:pPr marL="0" indent="0">
              <a:buFont typeface="Wingdings 2" pitchFamily="18" charset="2"/>
              <a:buChar char=""/>
            </a:pPr>
            <a:r>
              <a:rPr lang="en-US" smtClean="0"/>
              <a:t>  District </a:t>
            </a:r>
          </a:p>
          <a:p>
            <a:pPr marL="0" indent="0">
              <a:buFont typeface="Wingdings 2" pitchFamily="18" charset="2"/>
              <a:buChar char=""/>
            </a:pPr>
            <a:r>
              <a:rPr lang="en-US" smtClean="0"/>
              <a:t>  and STATE </a:t>
            </a:r>
          </a:p>
          <a:p>
            <a:pPr marL="0" indent="0">
              <a:buFont typeface="Arial" charset="0"/>
              <a:buNone/>
            </a:pPr>
            <a:endParaRPr lang="en-US" smtClean="0"/>
          </a:p>
          <a:p>
            <a:pPr marL="0" indent="0"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PTA: </a:t>
            </a:r>
            <a:r>
              <a:rPr lang="en-US" smtClean="0"/>
              <a:t>Nonpartisan 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Therefore, PTA does </a:t>
            </a:r>
            <a:r>
              <a:rPr lang="en-US" b="1" u="sng" smtClean="0"/>
              <a:t>NOT</a:t>
            </a:r>
            <a:r>
              <a:rPr lang="en-US" smtClean="0"/>
              <a:t>:</a:t>
            </a:r>
          </a:p>
          <a:p>
            <a:pPr>
              <a:buFont typeface="Wingdings 2" pitchFamily="18" charset="2"/>
              <a:buChar char=""/>
            </a:pPr>
            <a:r>
              <a:rPr lang="en-US" sz="2400" smtClean="0"/>
              <a:t>Endorse or help any </a:t>
            </a:r>
            <a:r>
              <a:rPr lang="en-US" sz="2400" b="1" smtClean="0"/>
              <a:t>candidate</a:t>
            </a:r>
            <a:r>
              <a:rPr lang="en-US" sz="2400" smtClean="0"/>
              <a:t> or </a:t>
            </a:r>
            <a:r>
              <a:rPr lang="en-US" sz="2400" b="1" smtClean="0"/>
              <a:t>political party</a:t>
            </a:r>
            <a:r>
              <a:rPr lang="en-US" sz="2400" smtClean="0"/>
              <a:t>, including those running for school board or other nonpartisan offices</a:t>
            </a:r>
          </a:p>
          <a:p>
            <a:pPr>
              <a:buFont typeface="Wingdings 2" pitchFamily="18" charset="2"/>
              <a:buChar char=""/>
            </a:pPr>
            <a:r>
              <a:rPr lang="en-US" sz="2400" smtClean="0"/>
              <a:t>Invite </a:t>
            </a:r>
            <a:r>
              <a:rPr lang="en-US" sz="2400" b="1" smtClean="0"/>
              <a:t>only one candidate </a:t>
            </a:r>
            <a:r>
              <a:rPr lang="en-US" sz="2400" smtClean="0"/>
              <a:t>to speak at a meeting</a:t>
            </a:r>
          </a:p>
          <a:p>
            <a:pPr>
              <a:buFont typeface="Wingdings 2" pitchFamily="18" charset="2"/>
              <a:buChar char=""/>
            </a:pPr>
            <a:r>
              <a:rPr lang="en-US" sz="2400" smtClean="0"/>
              <a:t>Ask a candidate to sign a pledge</a:t>
            </a:r>
          </a:p>
          <a:p>
            <a:pPr>
              <a:buFont typeface="Wingdings 2" pitchFamily="18" charset="2"/>
              <a:buChar char=""/>
            </a:pPr>
            <a:r>
              <a:rPr lang="en-US" sz="2400" smtClean="0"/>
              <a:t>Distribute </a:t>
            </a:r>
            <a:r>
              <a:rPr lang="en-US" sz="2400" b="1" smtClean="0"/>
              <a:t>campaign materials </a:t>
            </a:r>
            <a:r>
              <a:rPr lang="en-US" sz="2400" smtClean="0"/>
              <a:t>at a 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2400" smtClean="0"/>
              <a:t>     PTA event</a:t>
            </a:r>
          </a:p>
          <a:p>
            <a:pPr>
              <a:buFont typeface="Wingdings 2" pitchFamily="18" charset="2"/>
              <a:buChar char=""/>
            </a:pPr>
            <a:r>
              <a:rPr lang="en-US" sz="2400" smtClean="0"/>
              <a:t>Wear </a:t>
            </a:r>
            <a:r>
              <a:rPr lang="en-US" sz="2400" b="1" smtClean="0"/>
              <a:t>campaign paraphernalia </a:t>
            </a:r>
            <a:r>
              <a:rPr lang="en-US" sz="2400" smtClean="0"/>
              <a:t>at a 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2400" smtClean="0"/>
              <a:t>     PTA event</a:t>
            </a:r>
          </a:p>
        </p:txBody>
      </p:sp>
      <p:pic>
        <p:nvPicPr>
          <p:cNvPr id="36867" name="Picture 3" descr="candidate_forum si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8550" y="3522663"/>
            <a:ext cx="2447925" cy="287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3" descr="Vote for m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1115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PTA: </a:t>
            </a:r>
            <a:r>
              <a:rPr lang="en-US" smtClean="0"/>
              <a:t>Nonpartisan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sz="quarter" idx="1"/>
          </p:nvPr>
        </p:nvSpPr>
        <p:spPr>
          <a:xfrm>
            <a:off x="1196975" y="1930400"/>
            <a:ext cx="6715125" cy="13208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3600" b="1" smtClean="0"/>
              <a:t>Never </a:t>
            </a:r>
            <a:r>
              <a:rPr lang="en-US" b="1" smtClean="0"/>
              <a:t>use PTA resources </a:t>
            </a:r>
          </a:p>
          <a:p>
            <a:pPr algn="ctr">
              <a:buFont typeface="Wingdings" pitchFamily="2" charset="2"/>
              <a:buNone/>
            </a:pPr>
            <a:r>
              <a:rPr lang="en-US" b="1" smtClean="0"/>
              <a:t>to support a political campaign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PTA: </a:t>
            </a:r>
            <a:r>
              <a:rPr lang="en-US" smtClean="0"/>
              <a:t>Nonpartisan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828800"/>
            <a:ext cx="5381625" cy="18669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u="sng" smtClean="0"/>
              <a:t>Leaders and members may</a:t>
            </a:r>
            <a:r>
              <a:rPr lang="en-US" smtClean="0"/>
              <a:t>…</a:t>
            </a:r>
          </a:p>
          <a:p>
            <a:pPr marL="0" indent="0">
              <a:buFont typeface="Wingdings 2" pitchFamily="18" charset="2"/>
              <a:buChar char=""/>
            </a:pPr>
            <a:r>
              <a:rPr lang="en-US" smtClean="0">
                <a:sym typeface="Wingdings" pitchFamily="2" charset="2"/>
              </a:rPr>
              <a:t> Campaign as </a:t>
            </a:r>
            <a:r>
              <a:rPr lang="en-US" smtClean="0">
                <a:solidFill>
                  <a:srgbClr val="003399"/>
                </a:solidFill>
                <a:sym typeface="Wingdings" pitchFamily="2" charset="2"/>
              </a:rPr>
              <a:t>individuals</a:t>
            </a:r>
            <a:endParaRPr lang="en-US" smtClean="0">
              <a:solidFill>
                <a:srgbClr val="003399"/>
              </a:solidFill>
            </a:endParaRPr>
          </a:p>
          <a:p>
            <a:pPr marL="0" indent="0">
              <a:buFont typeface="Wingdings 2" pitchFamily="18" charset="2"/>
              <a:buChar char=""/>
            </a:pPr>
            <a:r>
              <a:rPr lang="en-US" smtClean="0"/>
              <a:t> </a:t>
            </a:r>
            <a:r>
              <a:rPr lang="en-US" smtClean="0">
                <a:solidFill>
                  <a:srgbClr val="EA0000"/>
                </a:solidFill>
              </a:rPr>
              <a:t>But not at a PTA event</a:t>
            </a:r>
          </a:p>
        </p:txBody>
      </p:sp>
      <p:pic>
        <p:nvPicPr>
          <p:cNvPr id="38915" name="Picture 3" descr="PTA meetin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0100" y="3438525"/>
            <a:ext cx="36830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PTA: </a:t>
            </a:r>
            <a:r>
              <a:rPr lang="en-US" smtClean="0"/>
              <a:t>Nonpartisan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765300"/>
            <a:ext cx="8153400" cy="17780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b="1" u="sng" smtClean="0"/>
              <a:t>California State PTA has higher standard than law: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2800" smtClean="0"/>
              <a:t>Current PTA Officer/Board Member must not use PTA title, name of PTA, or trademark PTA </a:t>
            </a:r>
          </a:p>
          <a:p>
            <a:pPr marL="0" indent="0" algn="ctr">
              <a:buFont typeface="Arial" charset="0"/>
              <a:buNone/>
            </a:pPr>
            <a:endParaRPr lang="en-US" i="1" smtClean="0"/>
          </a:p>
        </p:txBody>
      </p:sp>
      <p:sp>
        <p:nvSpPr>
          <p:cNvPr id="4" name="TextBox 3"/>
          <p:cNvSpPr txBox="1"/>
          <p:nvPr/>
        </p:nvSpPr>
        <p:spPr>
          <a:xfrm>
            <a:off x="1981200" y="3632200"/>
            <a:ext cx="5191125" cy="23082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en-US" i="1" u="sng" dirty="0">
                <a:solidFill>
                  <a:srgbClr val="003399"/>
                </a:solidFill>
              </a:rPr>
              <a:t>Supporters of Mike for Mayor:</a:t>
            </a:r>
          </a:p>
          <a:p>
            <a:pPr algn="ctr">
              <a:buFont typeface="Arial" charset="0"/>
              <a:buNone/>
              <a:defRPr/>
            </a:pPr>
            <a:endParaRPr lang="en-US" i="1" dirty="0"/>
          </a:p>
          <a:p>
            <a:pPr algn="ctr">
              <a:buFont typeface="Wingdings" pitchFamily="2" charset="2"/>
              <a:buNone/>
              <a:defRPr/>
            </a:pPr>
            <a:r>
              <a:rPr lang="en-US" dirty="0">
                <a:solidFill>
                  <a:srgbClr val="00B050"/>
                </a:solidFill>
              </a:rPr>
              <a:t>Yes: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dirty="0"/>
              <a:t> Susie Smith</a:t>
            </a:r>
          </a:p>
          <a:p>
            <a:pPr algn="ctr">
              <a:buFont typeface="Wingdings" pitchFamily="2" charset="2"/>
              <a:buNone/>
              <a:defRPr/>
            </a:pPr>
            <a:endParaRPr lang="en-US" dirty="0"/>
          </a:p>
          <a:p>
            <a:pPr algn="ctr">
              <a:buFont typeface="Arial" charset="0"/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NO:</a:t>
            </a:r>
          </a:p>
          <a:p>
            <a:pPr algn="ctr">
              <a:buFont typeface="Arial" charset="0"/>
              <a:buNone/>
              <a:defRPr/>
            </a:pPr>
            <a:r>
              <a:rPr lang="en-US" dirty="0"/>
              <a:t> Susie Smith, President, Harper Valley </a:t>
            </a:r>
            <a:r>
              <a:rPr lang="en-US" b="1" dirty="0"/>
              <a:t>PTA</a:t>
            </a:r>
          </a:p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PTA: </a:t>
            </a:r>
            <a:r>
              <a:rPr lang="en-US" smtClean="0"/>
              <a:t>Role in Elections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739900"/>
            <a:ext cx="8153400" cy="44958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u="sng" smtClean="0"/>
              <a:t>We can</a:t>
            </a:r>
            <a:r>
              <a:rPr lang="en-US" smtClean="0"/>
              <a:t>:</a:t>
            </a:r>
          </a:p>
          <a:p>
            <a:pPr marL="0" indent="0">
              <a:buFont typeface="Zapf Dingbats"/>
              <a:buChar char="★"/>
            </a:pPr>
            <a:r>
              <a:rPr lang="en-US" smtClean="0">
                <a:sym typeface="Zapf Dingbats"/>
              </a:rPr>
              <a:t>  Register voters</a:t>
            </a:r>
          </a:p>
          <a:p>
            <a:pPr marL="0" indent="0">
              <a:buFont typeface="Zapf Dingbats"/>
              <a:buChar char="★"/>
            </a:pPr>
            <a:r>
              <a:rPr lang="en-US" smtClean="0">
                <a:sym typeface="Zapf Dingbats"/>
              </a:rPr>
              <a:t>  Host candidate forums</a:t>
            </a:r>
          </a:p>
          <a:p>
            <a:pPr marL="0" indent="0">
              <a:buFont typeface="Zapf Dingbats"/>
              <a:buChar char="★"/>
            </a:pPr>
            <a:r>
              <a:rPr lang="en-US" smtClean="0">
                <a:sym typeface="Zapf Dingbats"/>
              </a:rPr>
              <a:t>  Develop &amp; publish candidate questionnaires</a:t>
            </a:r>
          </a:p>
          <a:p>
            <a:pPr marL="0" indent="0">
              <a:buFont typeface="Zapf Dingbats"/>
              <a:buChar char="★"/>
            </a:pPr>
            <a:r>
              <a:rPr lang="en-US" smtClean="0">
                <a:sym typeface="Zapf Dingbats"/>
              </a:rPr>
              <a:t>  Support or oppose ballot measures</a:t>
            </a:r>
            <a:endParaRPr lang="en-US" smtClean="0"/>
          </a:p>
        </p:txBody>
      </p:sp>
      <p:pic>
        <p:nvPicPr>
          <p:cNvPr id="40963" name="Picture 3" descr="debate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4476750"/>
            <a:ext cx="28670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 descr="Register to vote sig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9525" y="1739900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3" descr="voter-registration-mai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2574925"/>
            <a:ext cx="4041775" cy="2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PTA: </a:t>
            </a:r>
            <a:r>
              <a:rPr lang="en-US" smtClean="0"/>
              <a:t>Registers Voters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757363"/>
            <a:ext cx="7705725" cy="4495800"/>
          </a:xfrm>
        </p:spPr>
        <p:txBody>
          <a:bodyPr rtlCol="0"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 2" pitchFamily="18" charset="2"/>
              <a:buChar char=""/>
              <a:defRPr/>
            </a:pPr>
            <a:r>
              <a:rPr lang="en-US" dirty="0" smtClean="0"/>
              <a:t>Association approval of activity</a:t>
            </a:r>
          </a:p>
          <a:p>
            <a:pPr marL="320040" indent="-320040" fontAlgn="auto">
              <a:spcAft>
                <a:spcPts val="0"/>
              </a:spcAft>
              <a:buFont typeface="Wingdings 2" pitchFamily="18" charset="2"/>
              <a:buChar char=""/>
              <a:defRPr/>
            </a:pPr>
            <a:r>
              <a:rPr lang="en-US" dirty="0" smtClean="0"/>
              <a:t>Facilities Use Request</a:t>
            </a:r>
          </a:p>
          <a:p>
            <a:pPr marL="320040" indent="-320040" fontAlgn="auto">
              <a:spcAft>
                <a:spcPts val="0"/>
              </a:spcAft>
              <a:buFont typeface="Wingdings 2" pitchFamily="18" charset="2"/>
              <a:buChar char=""/>
              <a:defRPr/>
            </a:pPr>
            <a:r>
              <a:rPr lang="en-US" dirty="0" smtClean="0"/>
              <a:t>Registration forms </a:t>
            </a:r>
          </a:p>
          <a:p>
            <a:pPr marL="320040" indent="-320040" fontAlgn="auto">
              <a:spcAft>
                <a:spcPts val="0"/>
              </a:spcAft>
              <a:buFont typeface="Wingdings 2" pitchFamily="18" charset="2"/>
              <a:buChar char=""/>
              <a:defRPr/>
            </a:pPr>
            <a:r>
              <a:rPr lang="en-US" dirty="0" smtClean="0"/>
              <a:t>Two people at the table</a:t>
            </a:r>
          </a:p>
          <a:p>
            <a:pPr marL="320040" indent="-320040" fontAlgn="auto">
              <a:spcAft>
                <a:spcPts val="0"/>
              </a:spcAft>
              <a:buFont typeface="Wingdings 2" pitchFamily="18" charset="2"/>
              <a:buChar char=""/>
              <a:defRPr/>
            </a:pPr>
            <a:r>
              <a:rPr lang="en-US" dirty="0" smtClean="0"/>
              <a:t>Sign up new voters</a:t>
            </a:r>
          </a:p>
          <a:p>
            <a:pPr marL="320040" indent="-320040" fontAlgn="auto">
              <a:spcAft>
                <a:spcPts val="0"/>
              </a:spcAft>
              <a:buFont typeface="Wingdings 2" pitchFamily="18" charset="2"/>
              <a:buChar char=""/>
              <a:defRPr/>
            </a:pPr>
            <a:r>
              <a:rPr lang="en-US" dirty="0" smtClean="0"/>
              <a:t>Get out the vote! (GOTV)</a:t>
            </a:r>
          </a:p>
          <a:p>
            <a:pPr marL="320040" indent="-320040" fontAlgn="auto">
              <a:spcAft>
                <a:spcPts val="0"/>
              </a:spcAft>
              <a:buFont typeface="Wingdings 2" pitchFamily="18" charset="2"/>
              <a:buChar char=""/>
              <a:defRPr/>
            </a:pPr>
            <a:r>
              <a:rPr lang="en-US" dirty="0" smtClean="0"/>
              <a:t>Be nonpartisan</a:t>
            </a:r>
          </a:p>
          <a:p>
            <a:pPr marL="320040" indent="-320040" fontAlgn="auto">
              <a:spcAft>
                <a:spcPts val="0"/>
              </a:spcAft>
              <a:buFont typeface="Wingdings 2" pitchFamily="18" charset="2"/>
              <a:buChar char=""/>
              <a:defRPr/>
            </a:pPr>
            <a:r>
              <a:rPr lang="en-US" dirty="0" smtClean="0">
                <a:hlinkClick r:id="rId3"/>
              </a:rPr>
              <a:t>www.ocvote.com</a:t>
            </a:r>
            <a:endParaRPr lang="en-US" dirty="0" smtClean="0"/>
          </a:p>
          <a:p>
            <a:pPr marL="320040" indent="-320040"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 smtClean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  <a:p>
            <a:pPr marL="457200" lvl="1" indent="0" fontAlgn="auto">
              <a:spcAft>
                <a:spcPts val="0"/>
              </a:spcAft>
              <a:buFont typeface="Arial"/>
              <a:buNone/>
              <a:defRPr/>
            </a:pPr>
            <a:endParaRPr lang="en-US" dirty="0" smtClean="0"/>
          </a:p>
          <a:p>
            <a:pPr marL="457200" lvl="1" indent="0" fontAlgn="auto">
              <a:spcAft>
                <a:spcPts val="0"/>
              </a:spcAft>
              <a:buFont typeface="Arial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PTA: </a:t>
            </a:r>
            <a:r>
              <a:rPr lang="en-US" smtClean="0"/>
              <a:t>Hosts Candidates Forums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924050"/>
            <a:ext cx="5597525" cy="3962400"/>
          </a:xfrm>
        </p:spPr>
        <p:txBody>
          <a:bodyPr/>
          <a:lstStyle/>
          <a:p>
            <a:pPr>
              <a:buFont typeface="Wingdings 2" pitchFamily="18" charset="2"/>
              <a:buChar char=""/>
            </a:pPr>
            <a:r>
              <a:rPr lang="en-US" smtClean="0"/>
              <a:t>Association approval of activity</a:t>
            </a:r>
          </a:p>
          <a:p>
            <a:pPr>
              <a:buFont typeface="Wingdings 2" pitchFamily="18" charset="2"/>
              <a:buChar char=""/>
            </a:pPr>
            <a:r>
              <a:rPr lang="en-US" smtClean="0"/>
              <a:t>Partner with another nonpartisan group</a:t>
            </a:r>
          </a:p>
          <a:p>
            <a:pPr>
              <a:buFont typeface="Wingdings 2" pitchFamily="18" charset="2"/>
              <a:buChar char=""/>
            </a:pPr>
            <a:r>
              <a:rPr lang="en-US" smtClean="0"/>
              <a:t>Centrally located facility/venue</a:t>
            </a:r>
          </a:p>
          <a:p>
            <a:pPr>
              <a:buFont typeface="Wingdings 2" pitchFamily="18" charset="2"/>
              <a:buChar char=""/>
            </a:pPr>
            <a:r>
              <a:rPr lang="en-US" smtClean="0"/>
              <a:t>Invite ALL candidates by certified mail and return receipt </a:t>
            </a:r>
          </a:p>
        </p:txBody>
      </p:sp>
      <p:pic>
        <p:nvPicPr>
          <p:cNvPr id="43011" name="Picture 3" descr="CandidateForumBox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0300" y="2039938"/>
            <a:ext cx="22606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3" descr="Your vote counts button.bmp"/>
          <p:cNvPicPr>
            <a:picLocks noChangeAspect="1"/>
          </p:cNvPicPr>
          <p:nvPr/>
        </p:nvPicPr>
        <p:blipFill>
          <a:blip r:embed="rId2"/>
          <a:srcRect l="8810" r="6750"/>
          <a:stretch>
            <a:fillRect/>
          </a:stretch>
        </p:blipFill>
        <p:spPr bwMode="auto">
          <a:xfrm>
            <a:off x="6029325" y="2111375"/>
            <a:ext cx="20828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PTA: </a:t>
            </a:r>
            <a:r>
              <a:rPr lang="en-US" smtClean="0"/>
              <a:t>Hosts Candidates Forums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989138"/>
            <a:ext cx="5838825" cy="3759200"/>
          </a:xfrm>
        </p:spPr>
        <p:txBody>
          <a:bodyPr/>
          <a:lstStyle/>
          <a:p>
            <a:pPr>
              <a:buFont typeface="Wingdings 2" pitchFamily="18" charset="2"/>
              <a:buChar char=""/>
            </a:pPr>
            <a:r>
              <a:rPr lang="en-US" smtClean="0"/>
              <a:t>Set rules and communicate to all</a:t>
            </a:r>
          </a:p>
          <a:p>
            <a:pPr>
              <a:buFont typeface="Wingdings 2" pitchFamily="18" charset="2"/>
              <a:buChar char=""/>
            </a:pPr>
            <a:r>
              <a:rPr lang="en-US" smtClean="0"/>
              <a:t>Find an impartial moderator</a:t>
            </a:r>
          </a:p>
          <a:p>
            <a:pPr>
              <a:buFont typeface="Wingdings 2" pitchFamily="18" charset="2"/>
              <a:buChar char=""/>
            </a:pPr>
            <a:r>
              <a:rPr lang="en-US" smtClean="0"/>
              <a:t>Use volunteers</a:t>
            </a:r>
          </a:p>
          <a:p>
            <a:pPr>
              <a:buFont typeface="Wingdings 2" pitchFamily="18" charset="2"/>
              <a:buChar char=""/>
            </a:pPr>
            <a:r>
              <a:rPr lang="en-US" smtClean="0"/>
              <a:t>Publicize</a:t>
            </a:r>
          </a:p>
          <a:p>
            <a:pPr>
              <a:buFont typeface="Wingdings 2" pitchFamily="18" charset="2"/>
              <a:buChar char=""/>
            </a:pPr>
            <a:r>
              <a:rPr lang="en-US" smtClean="0"/>
              <a:t>Conduct with civility and respect</a:t>
            </a:r>
          </a:p>
          <a:p>
            <a:pPr>
              <a:buFont typeface="Wingdings 2" pitchFamily="18" charset="2"/>
              <a:buChar char=""/>
            </a:pPr>
            <a:r>
              <a:rPr lang="en-US" smtClean="0"/>
              <a:t>Be nonpartisan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 descr="election melange.jpg"/>
          <p:cNvPicPr>
            <a:picLocks noChangeAspect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4781550" y="2613025"/>
            <a:ext cx="4257675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PTA:</a:t>
            </a:r>
            <a:r>
              <a:rPr lang="en-US" smtClean="0"/>
              <a:t> Role in Elections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>
                <a:latin typeface="Zapf Dingbats"/>
                <a:ea typeface="Zapf Dingbats"/>
                <a:cs typeface="Zapf Dingbats"/>
                <a:sym typeface="Zapf Dingbats"/>
              </a:rPr>
              <a:t>★  </a:t>
            </a:r>
            <a:r>
              <a:rPr lang="en-US" smtClean="0"/>
              <a:t>Election Campaigns</a:t>
            </a:r>
          </a:p>
          <a:p>
            <a:pPr marL="0" indent="0">
              <a:buFont typeface="Arial" charset="0"/>
              <a:buNone/>
            </a:pPr>
            <a:r>
              <a:rPr lang="en-US" smtClean="0">
                <a:latin typeface="Zapf Dingbats"/>
                <a:ea typeface="Zapf Dingbats"/>
                <a:cs typeface="Zapf Dingbats"/>
                <a:sym typeface="Zapf Dingbats"/>
              </a:rPr>
              <a:t>★  </a:t>
            </a:r>
            <a:r>
              <a:rPr lang="en-US" smtClean="0"/>
              <a:t>Voter Registration </a:t>
            </a:r>
            <a:endParaRPr lang="en-US" smtClean="0">
              <a:solidFill>
                <a:srgbClr val="FB5513"/>
              </a:solidFill>
            </a:endParaRPr>
          </a:p>
          <a:p>
            <a:pPr marL="0" indent="0">
              <a:buFont typeface="Arial" charset="0"/>
              <a:buNone/>
            </a:pPr>
            <a:r>
              <a:rPr lang="en-US" smtClean="0">
                <a:latin typeface="Zapf Dingbats"/>
                <a:ea typeface="Zapf Dingbats"/>
                <a:cs typeface="Zapf Dingbats"/>
                <a:sym typeface="Zapf Dingbats"/>
              </a:rPr>
              <a:t>★  </a:t>
            </a:r>
            <a:r>
              <a:rPr lang="en-US" smtClean="0"/>
              <a:t>Candidate Forums </a:t>
            </a:r>
          </a:p>
          <a:p>
            <a:pPr marL="0" indent="0">
              <a:buFont typeface="Arial" charset="0"/>
              <a:buNone/>
            </a:pPr>
            <a:r>
              <a:rPr lang="en-US" smtClean="0">
                <a:latin typeface="Zapf Dingbats"/>
                <a:ea typeface="Zapf Dingbats"/>
                <a:cs typeface="Zapf Dingbats"/>
                <a:sym typeface="Zapf Dingbats"/>
              </a:rPr>
              <a:t>★</a:t>
            </a:r>
            <a:r>
              <a:rPr lang="en-US" smtClean="0"/>
              <a:t>  Candidate Questionnaires</a:t>
            </a:r>
          </a:p>
          <a:p>
            <a:pPr marL="0" indent="0">
              <a:buFont typeface="Arial" charset="0"/>
              <a:buNone/>
            </a:pPr>
            <a:r>
              <a:rPr lang="en-US" smtClean="0">
                <a:latin typeface="Zapf Dingbats"/>
                <a:ea typeface="Zapf Dingbats"/>
                <a:cs typeface="Zapf Dingbats"/>
                <a:sym typeface="Zapf Dingbats"/>
              </a:rPr>
              <a:t>★  </a:t>
            </a:r>
            <a:r>
              <a:rPr lang="en-US" smtClean="0"/>
              <a:t>Ballot Measures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PTA: </a:t>
            </a:r>
            <a:r>
              <a:rPr lang="en-US" smtClean="0"/>
              <a:t>Hosts Candidates Forum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770063"/>
            <a:ext cx="8153400" cy="4495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u="sng" smtClean="0"/>
              <a:t>Questions for </a:t>
            </a:r>
            <a:r>
              <a:rPr lang="en-US" b="1" u="sng" smtClean="0"/>
              <a:t>School Board Candidates</a:t>
            </a:r>
            <a:r>
              <a:rPr lang="en-US" smtClean="0"/>
              <a:t>:</a:t>
            </a:r>
          </a:p>
          <a:p>
            <a:pPr lvl="1">
              <a:buClr>
                <a:srgbClr val="EA0000"/>
              </a:buClr>
              <a:buFont typeface="Wingdings 2" pitchFamily="18" charset="2"/>
              <a:buChar char=""/>
            </a:pPr>
            <a:r>
              <a:rPr lang="en-US" smtClean="0"/>
              <a:t>What is your position on the value and importance of public education?</a:t>
            </a:r>
          </a:p>
          <a:p>
            <a:pPr lvl="1">
              <a:buClr>
                <a:srgbClr val="EA0000"/>
              </a:buClr>
              <a:buFont typeface="Wingdings 2" pitchFamily="18" charset="2"/>
              <a:buChar char=""/>
            </a:pPr>
            <a:r>
              <a:rPr lang="en-US" smtClean="0"/>
              <a:t>What are your top priorities for improving public education?</a:t>
            </a:r>
          </a:p>
          <a:p>
            <a:pPr lvl="1">
              <a:buClr>
                <a:srgbClr val="EA0000"/>
              </a:buClr>
              <a:buFont typeface="Wingdings 2" pitchFamily="18" charset="2"/>
              <a:buChar char=""/>
            </a:pPr>
            <a:r>
              <a:rPr lang="en-US" smtClean="0"/>
              <a:t>What are your priorities for reauthorizing ESEA?</a:t>
            </a:r>
          </a:p>
        </p:txBody>
      </p:sp>
      <p:pic>
        <p:nvPicPr>
          <p:cNvPr id="45059" name="Picture 3" descr="C:\Documents and Settings\Kathleen Fay\Local Settings\Temporary Internet Files\Content.IE5\CS4S63HC\MP900439398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9800" y="4649788"/>
            <a:ext cx="2151063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PTA: </a:t>
            </a:r>
            <a:r>
              <a:rPr lang="en-US" smtClean="0"/>
              <a:t>Questions Candidates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878388"/>
          </a:xfrm>
        </p:spPr>
        <p:txBody>
          <a:bodyPr/>
          <a:lstStyle/>
          <a:p>
            <a:pPr>
              <a:buFont typeface="Wingdings 2" pitchFamily="18" charset="2"/>
              <a:buChar char=""/>
            </a:pPr>
            <a:r>
              <a:rPr lang="en-US" smtClean="0"/>
              <a:t>Develop &amp; publish a </a:t>
            </a:r>
            <a:r>
              <a:rPr lang="en-US" i="1" smtClean="0"/>
              <a:t>Candidates Questionnaire </a:t>
            </a:r>
          </a:p>
          <a:p>
            <a:pPr>
              <a:buFont typeface="Wingdings 2" pitchFamily="18" charset="2"/>
              <a:buChar char=""/>
            </a:pPr>
            <a:r>
              <a:rPr lang="en-US" smtClean="0"/>
              <a:t>Set word count and deadlines</a:t>
            </a:r>
          </a:p>
          <a:p>
            <a:pPr>
              <a:buFont typeface="Wingdings 2" pitchFamily="18" charset="2"/>
              <a:buChar char=""/>
            </a:pPr>
            <a:r>
              <a:rPr lang="en-US" smtClean="0"/>
              <a:t>Send to ALL candidates by certified mail and return receipt </a:t>
            </a:r>
          </a:p>
          <a:p>
            <a:pPr>
              <a:buFont typeface="Wingdings 2" pitchFamily="18" charset="2"/>
              <a:buChar char=""/>
            </a:pPr>
            <a:r>
              <a:rPr lang="en-US" smtClean="0"/>
              <a:t>Publish responses verbatim up to the word count limit</a:t>
            </a:r>
          </a:p>
          <a:p>
            <a:pPr>
              <a:buFont typeface="Wingdings 2" pitchFamily="18" charset="2"/>
              <a:buChar char=""/>
            </a:pPr>
            <a:r>
              <a:rPr lang="en-US" smtClean="0"/>
              <a:t>DO NOT EDIT responses</a:t>
            </a:r>
          </a:p>
          <a:p>
            <a:pPr>
              <a:buFont typeface="Wingdings 2" pitchFamily="18" charset="2"/>
              <a:buChar char=""/>
            </a:pPr>
            <a:r>
              <a:rPr lang="en-US" smtClean="0"/>
              <a:t>Note candidates who did not 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mtClean="0"/>
              <a:t>     respond</a:t>
            </a:r>
          </a:p>
          <a:p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</p:txBody>
      </p:sp>
      <p:pic>
        <p:nvPicPr>
          <p:cNvPr id="46083" name="Picture 4" descr="C:\Documents and Settings\Kathleen Fay\Local Settings\Temporary Internet Files\Content.IE5\D63OOFNW\MP900438585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4330700"/>
            <a:ext cx="2678113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PTA: </a:t>
            </a:r>
            <a:r>
              <a:rPr lang="en-US" smtClean="0"/>
              <a:t>Creates Candidates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0" indent="0">
              <a:buFont typeface="Wingdings 2" pitchFamily="18" charset="2"/>
              <a:buChar char=""/>
            </a:pPr>
            <a:r>
              <a:rPr lang="en-US" smtClean="0"/>
              <a:t>  PTA members are not prohibited from running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r>
              <a:rPr lang="en-US" smtClean="0"/>
              <a:t>    for public office.</a:t>
            </a:r>
          </a:p>
          <a:p>
            <a:pPr marL="0" indent="0">
              <a:buFont typeface="Wingdings 2" pitchFamily="18" charset="2"/>
              <a:buChar char=""/>
            </a:pPr>
            <a:r>
              <a:rPr lang="en-US" smtClean="0"/>
              <a:t>  We are well informed and committed.</a:t>
            </a:r>
          </a:p>
          <a:p>
            <a:pPr marL="0" indent="0">
              <a:buFont typeface="Wingdings 2" pitchFamily="18" charset="2"/>
              <a:buChar char=""/>
            </a:pPr>
            <a:r>
              <a:rPr lang="en-US" smtClean="0"/>
              <a:t>  Keep PTA separate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r>
              <a:rPr lang="en-US" smtClean="0"/>
              <a:t>    from campaign.</a:t>
            </a:r>
          </a:p>
          <a:p>
            <a:pPr marL="0" indent="0">
              <a:buFont typeface="Wingdings 2" pitchFamily="18" charset="2"/>
              <a:buChar char=""/>
            </a:pPr>
            <a:r>
              <a:rPr lang="en-US" smtClean="0"/>
              <a:t>  Do not use PTA 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r>
              <a:rPr lang="en-US" smtClean="0"/>
              <a:t>    resources.</a:t>
            </a:r>
          </a:p>
        </p:txBody>
      </p:sp>
      <p:pic>
        <p:nvPicPr>
          <p:cNvPr id="47107" name="Picture 3" descr="AA_Group.png"/>
          <p:cNvPicPr>
            <a:picLocks noChangeAspect="1"/>
          </p:cNvPicPr>
          <p:nvPr/>
        </p:nvPicPr>
        <p:blipFill>
          <a:blip r:embed="rId2"/>
          <a:srcRect r="4134" b="11111"/>
          <a:stretch>
            <a:fillRect/>
          </a:stretch>
        </p:blipFill>
        <p:spPr bwMode="auto">
          <a:xfrm>
            <a:off x="4100513" y="3175000"/>
            <a:ext cx="4783137" cy="332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PTA: </a:t>
            </a:r>
            <a:r>
              <a:rPr lang="en-US" sz="4000" dirty="0" smtClean="0"/>
              <a:t>Takes positions on ballot measures</a:t>
            </a:r>
            <a:endParaRPr lang="en-US" sz="4200" dirty="0"/>
          </a:p>
        </p:txBody>
      </p:sp>
      <p:sp>
        <p:nvSpPr>
          <p:cNvPr id="48130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939925"/>
            <a:ext cx="5487988" cy="2057400"/>
          </a:xfrm>
        </p:spPr>
        <p:txBody>
          <a:bodyPr/>
          <a:lstStyle/>
          <a:p>
            <a:pPr>
              <a:buFont typeface="Wingdings 2" pitchFamily="18" charset="2"/>
              <a:buChar char=""/>
            </a:pPr>
            <a:r>
              <a:rPr lang="en-US" smtClean="0"/>
              <a:t>Publically endorse or oppose</a:t>
            </a:r>
          </a:p>
          <a:p>
            <a:pPr>
              <a:buFont typeface="Wingdings 2" pitchFamily="18" charset="2"/>
              <a:buChar char=""/>
            </a:pPr>
            <a:r>
              <a:rPr lang="en-US" smtClean="0"/>
              <a:t>Propose a ballot measure</a:t>
            </a:r>
          </a:p>
          <a:p>
            <a:pPr>
              <a:buFont typeface="Wingdings 2" pitchFamily="18" charset="2"/>
              <a:buChar char=""/>
            </a:pPr>
            <a:r>
              <a:rPr lang="en-US" smtClean="0"/>
              <a:t>Organize signature-gathering</a:t>
            </a:r>
          </a:p>
        </p:txBody>
      </p:sp>
      <p:pic>
        <p:nvPicPr>
          <p:cNvPr id="48131" name="Picture 3" descr="Vote button on fla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9288" y="2017713"/>
            <a:ext cx="28575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4000" b="1" smtClean="0"/>
              <a:t>PTA: </a:t>
            </a:r>
            <a:r>
              <a:rPr lang="en-US" sz="4000" smtClean="0"/>
              <a:t>Takes Positions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2174875"/>
            <a:ext cx="8153400" cy="4200525"/>
          </a:xfrm>
        </p:spPr>
        <p:txBody>
          <a:bodyPr/>
          <a:lstStyle/>
          <a:p>
            <a:pPr>
              <a:spcAft>
                <a:spcPts val="1200"/>
              </a:spcAft>
              <a:buFont typeface="Wingdings" pitchFamily="2" charset="2"/>
              <a:buNone/>
            </a:pPr>
            <a:r>
              <a:rPr lang="en-US" sz="3200" b="1" i="1" smtClean="0"/>
              <a:t>Our Children, Our Future:</a:t>
            </a:r>
            <a:endParaRPr lang="en-US" b="1" i="1" smtClean="0"/>
          </a:p>
          <a:p>
            <a:pPr>
              <a:spcBef>
                <a:spcPts val="1800"/>
              </a:spcBef>
              <a:buFont typeface="Wingdings 2" pitchFamily="18" charset="2"/>
              <a:buChar char=""/>
            </a:pPr>
            <a:r>
              <a:rPr lang="en-US" smtClean="0"/>
              <a:t>Studied the issue – PTA authority</a:t>
            </a:r>
          </a:p>
          <a:p>
            <a:pPr>
              <a:buFont typeface="Wingdings 2" pitchFamily="18" charset="2"/>
              <a:buChar char=""/>
            </a:pPr>
            <a:r>
              <a:rPr lang="en-US" smtClean="0"/>
              <a:t>Drafted language</a:t>
            </a:r>
          </a:p>
          <a:p>
            <a:pPr>
              <a:buFont typeface="Wingdings 2" pitchFamily="18" charset="2"/>
              <a:buChar char=""/>
            </a:pPr>
            <a:r>
              <a:rPr lang="en-US" smtClean="0"/>
              <a:t>Approved by Board of Managers</a:t>
            </a:r>
          </a:p>
          <a:p>
            <a:pPr>
              <a:buFont typeface="Wingdings 2" pitchFamily="18" charset="2"/>
              <a:buChar char=""/>
            </a:pPr>
            <a:r>
              <a:rPr lang="en-US" smtClean="0"/>
              <a:t>Organized volunteers</a:t>
            </a:r>
          </a:p>
          <a:p>
            <a:pPr>
              <a:buFont typeface="Wingdings 2" pitchFamily="18" charset="2"/>
              <a:buChar char=""/>
            </a:pPr>
            <a:r>
              <a:rPr lang="en-US" smtClean="0"/>
              <a:t>Hosted campaign events</a:t>
            </a:r>
          </a:p>
          <a:p>
            <a:pPr>
              <a:buFont typeface="Wingdings 2" pitchFamily="18" charset="2"/>
              <a:buChar char=""/>
            </a:pPr>
            <a:r>
              <a:rPr lang="en-US" smtClean="0"/>
              <a:t>Did not spend PTA financial resources</a:t>
            </a:r>
          </a:p>
        </p:txBody>
      </p:sp>
      <p:pic>
        <p:nvPicPr>
          <p:cNvPr id="49155" name="Picture 3" descr="OCOF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963" y="1744663"/>
            <a:ext cx="8177212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4000" b="1" smtClean="0"/>
              <a:t>PTA: </a:t>
            </a:r>
            <a:r>
              <a:rPr lang="en-US" sz="4000" smtClean="0"/>
              <a:t>Takes Positions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sz="quarter" idx="1"/>
          </p:nvPr>
        </p:nvSpPr>
        <p:spPr>
          <a:xfrm>
            <a:off x="646113" y="1797050"/>
            <a:ext cx="8229600" cy="3257550"/>
          </a:xfrm>
        </p:spPr>
        <p:txBody>
          <a:bodyPr/>
          <a:lstStyle/>
          <a:p>
            <a:pPr marL="609600" indent="-609600">
              <a:buFont typeface="Arial" charset="0"/>
              <a:buNone/>
            </a:pPr>
            <a:r>
              <a:rPr lang="en-US" b="1" i="1" u="sng" smtClean="0">
                <a:solidFill>
                  <a:srgbClr val="003399"/>
                </a:solidFill>
              </a:rPr>
              <a:t>Our Children, Our Future</a:t>
            </a:r>
            <a:r>
              <a:rPr lang="en-US" u="sng" smtClean="0">
                <a:solidFill>
                  <a:srgbClr val="003399"/>
                </a:solidFill>
              </a:rPr>
              <a:t> </a:t>
            </a:r>
            <a:r>
              <a:rPr lang="en-US" u="sng" smtClean="0"/>
              <a:t>update</a:t>
            </a:r>
            <a:r>
              <a:rPr lang="en-US" smtClean="0"/>
              <a:t>:</a:t>
            </a:r>
          </a:p>
          <a:p>
            <a:pPr marL="609600" indent="-609600">
              <a:buFont typeface="Wingdings 2" pitchFamily="18" charset="2"/>
              <a:buChar char=""/>
            </a:pPr>
            <a:r>
              <a:rPr lang="en-US" smtClean="0"/>
              <a:t>Signature validation status</a:t>
            </a:r>
          </a:p>
          <a:p>
            <a:pPr marL="609600" indent="-609600">
              <a:buFont typeface="Wingdings 2" pitchFamily="18" charset="2"/>
              <a:buChar char=""/>
            </a:pPr>
            <a:r>
              <a:rPr lang="en-US" smtClean="0"/>
              <a:t>Campaign management</a:t>
            </a:r>
          </a:p>
          <a:p>
            <a:pPr marL="609600" indent="-609600">
              <a:buFont typeface="Wingdings 2" pitchFamily="18" charset="2"/>
              <a:buChar char=""/>
            </a:pPr>
            <a:r>
              <a:rPr lang="en-US" smtClean="0"/>
              <a:t>Expectations of PTA </a:t>
            </a:r>
          </a:p>
          <a:p>
            <a:pPr marL="609600" indent="-609600">
              <a:spcBef>
                <a:spcPct val="0"/>
              </a:spcBef>
              <a:buFont typeface="Wingdings" pitchFamily="2" charset="2"/>
              <a:buNone/>
            </a:pPr>
            <a:r>
              <a:rPr lang="en-US" smtClean="0"/>
              <a:t>        members</a:t>
            </a:r>
          </a:p>
          <a:p>
            <a:pPr marL="609600" indent="-609600">
              <a:buFont typeface="Wingdings 2" pitchFamily="18" charset="2"/>
              <a:buChar char=""/>
            </a:pPr>
            <a:r>
              <a:rPr lang="en-US" smtClean="0"/>
              <a:t>Next steps </a:t>
            </a:r>
          </a:p>
        </p:txBody>
      </p:sp>
      <p:pic>
        <p:nvPicPr>
          <p:cNvPr id="50179" name="Picture 3" descr="2012-election LOG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7588" y="3571875"/>
            <a:ext cx="3860800" cy="289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3" descr="Ballot box vot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4337050"/>
            <a:ext cx="2430463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4000" b="1" smtClean="0"/>
              <a:t>PTA: </a:t>
            </a:r>
            <a:r>
              <a:rPr lang="en-US" sz="4000" smtClean="0"/>
              <a:t>Ballot Measures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822450"/>
            <a:ext cx="8153400" cy="2736850"/>
          </a:xfrm>
        </p:spPr>
        <p:txBody>
          <a:bodyPr/>
          <a:lstStyle/>
          <a:p>
            <a:pPr marL="0" indent="0">
              <a:buFont typeface="Wingdings 2" pitchFamily="18" charset="2"/>
              <a:buChar char=""/>
            </a:pPr>
            <a:r>
              <a:rPr lang="en-US" smtClean="0"/>
              <a:t>  IRS considers ballot measure work to be a lobbying activity.</a:t>
            </a:r>
          </a:p>
          <a:p>
            <a:pPr marL="0" indent="0">
              <a:buFont typeface="Wingdings 2" pitchFamily="18" charset="2"/>
              <a:buChar char=""/>
            </a:pPr>
            <a:r>
              <a:rPr lang="en-US" smtClean="0"/>
              <a:t>  Voting public act as legislators when they vote on the proposed legislation in the measure.</a:t>
            </a:r>
          </a:p>
          <a:p>
            <a:pPr marL="0" indent="0">
              <a:buFont typeface="Wingdings 2" pitchFamily="18" charset="2"/>
              <a:buChar char=""/>
            </a:pPr>
            <a:r>
              <a:rPr lang="en-US" smtClean="0"/>
              <a:t>  PTA allowed “insubstantial” lobbying activity.</a:t>
            </a:r>
          </a:p>
          <a:p>
            <a:pPr marL="0" indent="0"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3" descr="vote check V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7125" y="4295775"/>
            <a:ext cx="3316288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4000" b="1" smtClean="0"/>
              <a:t>PTA: </a:t>
            </a:r>
            <a:r>
              <a:rPr lang="en-US" smtClean="0"/>
              <a:t>Upcoming</a:t>
            </a:r>
            <a:r>
              <a:rPr lang="en-US" sz="4000" smtClean="0"/>
              <a:t> Elections</a:t>
            </a:r>
            <a:r>
              <a:rPr lang="en-US" sz="4000" smtClean="0">
                <a:solidFill>
                  <a:srgbClr val="FB5513"/>
                </a:solidFill>
              </a:rPr>
              <a:t> 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6572250" cy="4495800"/>
          </a:xfrm>
        </p:spPr>
        <p:txBody>
          <a:bodyPr>
            <a:normAutofit fontScale="92500" lnSpcReduction="10000"/>
          </a:bodyPr>
          <a:lstStyle/>
          <a:p>
            <a:pPr marL="320040" indent="-32004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>
                <a:latin typeface="Zapf Dingbats"/>
                <a:ea typeface="Zapf Dingbats"/>
                <a:cs typeface="Zapf Dingbats"/>
                <a:sym typeface="Zapf Dingbats"/>
              </a:rPr>
              <a:t>★</a:t>
            </a:r>
            <a:r>
              <a:rPr lang="en-US" dirty="0" smtClean="0"/>
              <a:t> </a:t>
            </a:r>
            <a:r>
              <a:rPr lang="en-US" b="1" dirty="0" smtClean="0"/>
              <a:t>June 5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003399"/>
                </a:solidFill>
              </a:rPr>
              <a:t>Primary Election Ballot</a:t>
            </a:r>
          </a:p>
          <a:p>
            <a:pPr marL="640080" lvl="1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  Proposition  28</a:t>
            </a:r>
          </a:p>
          <a:p>
            <a:pPr marL="640080" lvl="1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  Proposition 29</a:t>
            </a:r>
          </a:p>
          <a:p>
            <a:pPr marL="640080" lvl="1" indent="-27432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/>
          </a:p>
          <a:p>
            <a:pPr marL="320040" indent="-32004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>
                <a:latin typeface="Zapf Dingbats"/>
                <a:ea typeface="Zapf Dingbats"/>
                <a:cs typeface="Zapf Dingbats"/>
                <a:sym typeface="Zapf Dingbats"/>
              </a:rPr>
              <a:t>★</a:t>
            </a:r>
            <a:r>
              <a:rPr lang="en-US" dirty="0" smtClean="0"/>
              <a:t> </a:t>
            </a:r>
            <a:r>
              <a:rPr lang="en-US" b="1" dirty="0" smtClean="0"/>
              <a:t>November 6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003399"/>
                </a:solidFill>
              </a:rPr>
              <a:t>General Election Ballot</a:t>
            </a:r>
          </a:p>
          <a:p>
            <a:pPr marL="640080" lvl="1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  Numbers to be assigned </a:t>
            </a:r>
          </a:p>
          <a:p>
            <a:pPr marL="640080" lvl="1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  Statewide Ballot Measures  </a:t>
            </a:r>
          </a:p>
          <a:p>
            <a:pPr lvl="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6 currently qualified </a:t>
            </a:r>
            <a:r>
              <a:rPr lang="en-US" smtClean="0"/>
              <a:t>for Ballot</a:t>
            </a:r>
            <a:endParaRPr lang="en-US" dirty="0" smtClean="0"/>
          </a:p>
          <a:p>
            <a:pPr lvl="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6 Pending Signature Verification</a:t>
            </a:r>
          </a:p>
          <a:p>
            <a:pPr lvl="3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dirty="0" smtClean="0"/>
              <a:t>Tax Initiatives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  </a:t>
            </a:r>
          </a:p>
          <a:p>
            <a:pPr marL="640080" lvl="1" indent="-274320" fontAlgn="auto">
              <a:spcAft>
                <a:spcPts val="0"/>
              </a:spcAft>
              <a:buFont typeface="Arial" charset="0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3" descr="election-day-butt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02106">
            <a:off x="6118225" y="3856038"/>
            <a:ext cx="25209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0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744663"/>
            <a:ext cx="8153400" cy="466883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u="sng" smtClean="0"/>
              <a:t>Important Dates</a:t>
            </a:r>
            <a:r>
              <a:rPr lang="en-US" smtClean="0"/>
              <a:t>:</a:t>
            </a:r>
          </a:p>
          <a:p>
            <a:pPr>
              <a:buFontTx/>
              <a:buNone/>
            </a:pPr>
            <a:r>
              <a:rPr lang="en-US" smtClean="0">
                <a:latin typeface="Zapf Dingbats"/>
                <a:ea typeface="Zapf Dingbats"/>
                <a:cs typeface="Zapf Dingbats"/>
                <a:sym typeface="Zapf Dingbats"/>
              </a:rPr>
              <a:t>★</a:t>
            </a:r>
            <a:r>
              <a:rPr lang="en-US" smtClean="0"/>
              <a:t> </a:t>
            </a:r>
            <a:r>
              <a:rPr lang="en-US" b="1" smtClean="0"/>
              <a:t>Tuesday, June 5</a:t>
            </a:r>
            <a:r>
              <a:rPr lang="en-US" smtClean="0"/>
              <a:t> – Primary Election Date</a:t>
            </a:r>
          </a:p>
          <a:p>
            <a:pPr>
              <a:buFontTx/>
              <a:buNone/>
            </a:pPr>
            <a:r>
              <a:rPr lang="en-US" smtClean="0">
                <a:latin typeface="Zapf Dingbats"/>
                <a:ea typeface="Zapf Dingbats"/>
                <a:cs typeface="Zapf Dingbats"/>
                <a:sym typeface="Zapf Dingbats"/>
              </a:rPr>
              <a:t>★</a:t>
            </a:r>
            <a:r>
              <a:rPr lang="en-US" smtClean="0"/>
              <a:t> </a:t>
            </a:r>
            <a:r>
              <a:rPr lang="en-US" b="1" smtClean="0"/>
              <a:t>Tuesday, November 6</a:t>
            </a:r>
            <a:r>
              <a:rPr lang="en-US" smtClean="0"/>
              <a:t> – General Election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	  </a:t>
            </a:r>
            <a:r>
              <a:rPr lang="en-US" b="1" smtClean="0">
                <a:solidFill>
                  <a:srgbClr val="EA0000"/>
                </a:solidFill>
              </a:rPr>
              <a:t>VOTE!  </a:t>
            </a:r>
            <a:r>
              <a:rPr lang="en-US" smtClean="0"/>
              <a:t>Polls are open from 7:00 a.m. – 8:00 p.m.</a:t>
            </a:r>
          </a:p>
          <a:p>
            <a:pPr>
              <a:spcBef>
                <a:spcPts val="3000"/>
              </a:spcBef>
              <a:buFont typeface="Wingdings" pitchFamily="2" charset="2"/>
              <a:buChar char="Ø"/>
            </a:pPr>
            <a:r>
              <a:rPr lang="en-US" sz="2400" u="sng" smtClean="0"/>
              <a:t>Oct 8 - 30</a:t>
            </a:r>
            <a:r>
              <a:rPr lang="en-US" sz="2400" smtClean="0"/>
              <a:t>:  Vote-by-mail voting</a:t>
            </a:r>
          </a:p>
          <a:p>
            <a:pPr>
              <a:buFont typeface="Wingdings" pitchFamily="2" charset="2"/>
              <a:buChar char="Ø"/>
            </a:pPr>
            <a:r>
              <a:rPr lang="en-US" sz="2400" u="sng" smtClean="0"/>
              <a:t>Oct 22</a:t>
            </a:r>
            <a:r>
              <a:rPr lang="en-US" sz="2400" smtClean="0"/>
              <a:t>:  Last day to register to vote</a:t>
            </a:r>
          </a:p>
          <a:p>
            <a:pPr>
              <a:buFont typeface="Wingdings" pitchFamily="2" charset="2"/>
              <a:buChar char="Ø"/>
            </a:pPr>
            <a:r>
              <a:rPr lang="en-US" sz="2400" u="sng" smtClean="0"/>
              <a:t>Oct 23 – Oct 30</a:t>
            </a:r>
            <a:r>
              <a:rPr lang="en-US" sz="2400" smtClean="0"/>
              <a:t>: New resident 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2400" smtClean="0"/>
              <a:t>                                    registration period</a:t>
            </a:r>
          </a:p>
        </p:txBody>
      </p:sp>
      <p:sp>
        <p:nvSpPr>
          <p:cNvPr id="5325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PTA: </a:t>
            </a:r>
            <a:r>
              <a:rPr lang="en-US" smtClean="0"/>
              <a:t>Role in Elections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PTA: </a:t>
            </a:r>
            <a:r>
              <a:rPr lang="en-US" smtClean="0"/>
              <a:t>Role in Elections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sz="quarter" idx="1"/>
          </p:nvPr>
        </p:nvSpPr>
        <p:spPr>
          <a:xfrm>
            <a:off x="495300" y="1730375"/>
            <a:ext cx="8153400" cy="44958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smtClean="0">
                <a:latin typeface="Zapf Dingbats"/>
                <a:ea typeface="Zapf Dingbats"/>
                <a:cs typeface="Zapf Dingbats"/>
                <a:sym typeface="Zapf Dingbats"/>
              </a:rPr>
              <a:t>★</a:t>
            </a:r>
            <a:r>
              <a:rPr lang="en-US" smtClean="0"/>
              <a:t> </a:t>
            </a:r>
            <a:r>
              <a:rPr lang="en-US" b="1" smtClean="0"/>
              <a:t>NONPARTISAN</a:t>
            </a:r>
            <a:r>
              <a:rPr lang="en-US" smtClean="0"/>
              <a:t> </a:t>
            </a:r>
            <a:r>
              <a:rPr lang="en-US" smtClean="0">
                <a:latin typeface="Zapf Dingbats"/>
                <a:ea typeface="Zapf Dingbats"/>
                <a:cs typeface="Zapf Dingbats"/>
                <a:sym typeface="Zapf Dingbats"/>
              </a:rPr>
              <a:t>★</a:t>
            </a:r>
            <a:endParaRPr lang="en-US" smtClean="0"/>
          </a:p>
          <a:p>
            <a:pPr marL="0" indent="0" algn="ctr">
              <a:buFont typeface="Arial" charset="0"/>
              <a:buNone/>
            </a:pPr>
            <a:r>
              <a:rPr lang="en-US" smtClean="0"/>
              <a:t>Before</a:t>
            </a:r>
          </a:p>
          <a:p>
            <a:pPr marL="0" indent="0" algn="ctr">
              <a:buFont typeface="Arial" charset="0"/>
              <a:buNone/>
            </a:pPr>
            <a:r>
              <a:rPr lang="en-US" smtClean="0"/>
              <a:t>During</a:t>
            </a:r>
          </a:p>
          <a:p>
            <a:pPr marL="0" indent="0" algn="ctr">
              <a:buFont typeface="Arial" charset="0"/>
              <a:buNone/>
            </a:pPr>
            <a:r>
              <a:rPr lang="en-US" smtClean="0"/>
              <a:t>After</a:t>
            </a:r>
          </a:p>
        </p:txBody>
      </p:sp>
      <p:pic>
        <p:nvPicPr>
          <p:cNvPr id="54275" name="Picture 3" descr="stay_nonpartisa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0675" y="3960813"/>
            <a:ext cx="3384550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PTA:</a:t>
            </a:r>
            <a:r>
              <a:rPr lang="en-US" smtClean="0"/>
              <a:t> Our Purpose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535113"/>
            <a:ext cx="8153400" cy="4495800"/>
          </a:xfrm>
        </p:spPr>
        <p:txBody>
          <a:bodyPr/>
          <a:lstStyle/>
          <a:p>
            <a:pPr marL="0" indent="0">
              <a:buFontTx/>
              <a:buChar char="•"/>
            </a:pPr>
            <a:endParaRPr lang="en-US" smtClean="0"/>
          </a:p>
          <a:p>
            <a:pPr marL="0" indent="0">
              <a:spcAft>
                <a:spcPts val="600"/>
              </a:spcAft>
              <a:buFont typeface="Wingdings 2" pitchFamily="18" charset="2"/>
              <a:buChar char=""/>
            </a:pPr>
            <a:r>
              <a:rPr lang="en-US" smtClean="0"/>
              <a:t>  Promote the welfare of children and youth</a:t>
            </a:r>
          </a:p>
          <a:p>
            <a:pPr marL="0" indent="0">
              <a:buFont typeface="Wingdings 2" pitchFamily="18" charset="2"/>
              <a:buChar char=""/>
            </a:pPr>
            <a:r>
              <a:rPr lang="en-US" smtClean="0"/>
              <a:t>  Secure adequate laws for the care and    </a:t>
            </a:r>
          </a:p>
          <a:p>
            <a:pPr marL="0" indent="0">
              <a:buFontTx/>
              <a:buNone/>
            </a:pPr>
            <a:r>
              <a:rPr lang="en-US" smtClean="0"/>
              <a:t>    protection of children and youth</a:t>
            </a:r>
          </a:p>
        </p:txBody>
      </p:sp>
      <p:pic>
        <p:nvPicPr>
          <p:cNvPr id="27651" name="Picture 3" descr="Kids PTA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8613" y="4037013"/>
            <a:ext cx="5953125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PTA: </a:t>
            </a:r>
            <a:r>
              <a:rPr lang="en-US" smtClean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2044700"/>
            <a:ext cx="8153400" cy="3689350"/>
          </a:xfrm>
        </p:spPr>
        <p:txBody>
          <a:bodyPr rtlCol="0"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 2" pitchFamily="18" charset="2"/>
              <a:buChar char=""/>
              <a:defRPr/>
            </a:pPr>
            <a:r>
              <a:rPr lang="en-US" dirty="0" smtClean="0"/>
              <a:t>CA PTA Toolkit @ </a:t>
            </a:r>
            <a:r>
              <a:rPr lang="en-US" dirty="0" smtClean="0">
                <a:hlinkClick r:id="rId2"/>
              </a:rPr>
              <a:t>www.capta.org</a:t>
            </a:r>
            <a:endParaRPr lang="en-US" dirty="0" smtClean="0"/>
          </a:p>
          <a:p>
            <a:pPr marL="640080" lvl="1" indent="-274320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1.3 Basic Policies</a:t>
            </a:r>
          </a:p>
          <a:p>
            <a:pPr lvl="2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1.3.3 Nonpartisan Policy</a:t>
            </a:r>
          </a:p>
          <a:p>
            <a:pPr marL="640080" lvl="1" indent="-274320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4.3 Election Campaign and the Role of the PTA</a:t>
            </a:r>
          </a:p>
          <a:p>
            <a:pPr marL="320040" indent="-320040" fontAlgn="auto">
              <a:spcBef>
                <a:spcPts val="1200"/>
              </a:spcBef>
              <a:spcAft>
                <a:spcPts val="0"/>
              </a:spcAft>
              <a:buFont typeface="Wingdings 2" pitchFamily="18" charset="2"/>
              <a:buChar char=""/>
              <a:defRPr/>
            </a:pPr>
            <a:r>
              <a:rPr lang="en-US" dirty="0" smtClean="0"/>
              <a:t>National PTA @ </a:t>
            </a:r>
            <a:r>
              <a:rPr lang="en-US" dirty="0" smtClean="0">
                <a:hlinkClick r:id="rId3"/>
              </a:rPr>
              <a:t>www.pta.org</a:t>
            </a:r>
            <a:endParaRPr lang="en-US" dirty="0" smtClean="0"/>
          </a:p>
          <a:p>
            <a:pPr marL="320040" indent="-320040" fontAlgn="auto">
              <a:spcBef>
                <a:spcPts val="1200"/>
              </a:spcBef>
              <a:spcAft>
                <a:spcPts val="0"/>
              </a:spcAft>
              <a:buFont typeface="Wingdings 2" pitchFamily="18" charset="2"/>
              <a:buChar char=""/>
              <a:defRPr/>
            </a:pPr>
            <a:r>
              <a:rPr lang="en-US" b="1" i="1" dirty="0" smtClean="0"/>
              <a:t>Our Children, Our Future </a:t>
            </a:r>
            <a:r>
              <a:rPr lang="en-US" dirty="0" smtClean="0"/>
              <a:t>Campaign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	</a:t>
            </a:r>
            <a:r>
              <a:rPr lang="en-US" dirty="0" smtClean="0">
                <a:hlinkClick r:id="rId4"/>
              </a:rPr>
              <a:t>www.ourchildrenourfuture2012.com</a:t>
            </a:r>
            <a:endParaRPr lang="en-US" dirty="0" smtClean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</p:txBody>
      </p:sp>
      <p:pic>
        <p:nvPicPr>
          <p:cNvPr id="55299" name="Picture 3" descr="ToolkitCover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73850" y="1965325"/>
            <a:ext cx="1143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PTA: </a:t>
            </a:r>
            <a:r>
              <a:rPr lang="en-US" smtClean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85788" y="2051050"/>
            <a:ext cx="8153400" cy="4495800"/>
          </a:xfrm>
        </p:spPr>
        <p:txBody>
          <a:bodyPr rtlCol="0"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 2" pitchFamily="18" charset="2"/>
              <a:buChar char=""/>
              <a:defRPr/>
            </a:pPr>
            <a:r>
              <a:rPr lang="en-US" b="1" dirty="0" smtClean="0"/>
              <a:t>Orange County Registrar of Voters</a:t>
            </a:r>
          </a:p>
          <a:p>
            <a:pPr marL="640080" lvl="1" indent="-274320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hlinkClick r:id="rId2"/>
              </a:rPr>
              <a:t>www.ocvote.com</a:t>
            </a:r>
            <a:endParaRPr lang="en-US" dirty="0" smtClean="0"/>
          </a:p>
          <a:p>
            <a:pPr marL="320040" indent="-320040"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 smtClean="0"/>
          </a:p>
          <a:p>
            <a:pPr marL="320040" indent="-320040"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  <a:p>
            <a:pPr marL="320040" indent="-320040" fontAlgn="auto">
              <a:spcAft>
                <a:spcPts val="0"/>
              </a:spcAft>
              <a:buFont typeface="Wingdings 2" pitchFamily="18" charset="2"/>
              <a:buChar char=""/>
              <a:defRPr/>
            </a:pPr>
            <a:r>
              <a:rPr lang="en-US" b="1" dirty="0" smtClean="0"/>
              <a:t>California Secretary of State</a:t>
            </a:r>
          </a:p>
          <a:p>
            <a:pPr marL="640080" lvl="1" indent="-274320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err="1" smtClean="0">
                <a:hlinkClick r:id="rId3"/>
              </a:rPr>
              <a:t>www.sos.ca.gov</a:t>
            </a:r>
            <a:r>
              <a:rPr lang="en-US" dirty="0" smtClean="0">
                <a:hlinkClick r:id="rId3"/>
              </a:rPr>
              <a:t>./elections/</a:t>
            </a:r>
            <a:endParaRPr lang="en-US" dirty="0" smtClean="0"/>
          </a:p>
          <a:p>
            <a:pPr marL="457200" lvl="1" indent="0" fontAlgn="auto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</p:txBody>
      </p:sp>
      <p:pic>
        <p:nvPicPr>
          <p:cNvPr id="56323" name="Picture 3" descr="sos-logo-final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46200" y="5219700"/>
            <a:ext cx="18415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4" descr="OC Reg of Voters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46200" y="3105150"/>
            <a:ext cx="3238500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3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Presented by:</a:t>
            </a:r>
          </a:p>
        </p:txBody>
      </p:sp>
      <p:sp>
        <p:nvSpPr>
          <p:cNvPr id="44034" name="Subtitle 4"/>
          <p:cNvSpPr>
            <a:spLocks noGrp="1"/>
          </p:cNvSpPr>
          <p:nvPr>
            <p:ph sz="quarter" idx="1"/>
          </p:nvPr>
        </p:nvSpPr>
        <p:spPr>
          <a:xfrm>
            <a:off x="612775" y="2109788"/>
            <a:ext cx="8153400" cy="4121150"/>
          </a:xfrm>
        </p:spPr>
        <p:txBody>
          <a:bodyPr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3200" b="1" dirty="0" smtClean="0"/>
              <a:t>Shereen Walter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cap="small" dirty="0" smtClean="0"/>
              <a:t>Advocacy Training &amp; Speakers Bureau</a:t>
            </a:r>
          </a:p>
          <a:p>
            <a:pPr marL="0" indent="0"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2800" dirty="0" smtClean="0">
                <a:solidFill>
                  <a:schemeClr val="hlink"/>
                </a:solidFill>
              </a:rPr>
              <a:t>speakers@fourthdistrictpta.org</a:t>
            </a:r>
          </a:p>
          <a:p>
            <a:pPr marL="0" indent="0" algn="ctr" fontAlgn="auto">
              <a:spcAft>
                <a:spcPts val="0"/>
              </a:spcAft>
              <a:buFont typeface="Arial" charset="0"/>
              <a:buNone/>
              <a:defRPr/>
            </a:pPr>
            <a:endParaRPr lang="en-US" dirty="0" smtClean="0"/>
          </a:p>
          <a:p>
            <a:pPr marL="0" indent="0"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3200" b="1" dirty="0" smtClean="0"/>
              <a:t>Fran Sdao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cap="small" dirty="0" smtClean="0"/>
              <a:t>Advocacy Roundtables Chairman</a:t>
            </a:r>
          </a:p>
          <a:p>
            <a:pPr marL="0" indent="0"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2800" dirty="0" smtClean="0">
                <a:solidFill>
                  <a:schemeClr val="hlink"/>
                </a:solidFill>
              </a:rPr>
              <a:t>roundtables@fourthdistrictpta.org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5" descr="Patriotic flag and Statue of Liber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51950" cy="26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Subtitle 4"/>
          <p:cNvSpPr>
            <a:spLocks noGrp="1"/>
          </p:cNvSpPr>
          <p:nvPr>
            <p:ph type="subTitle" idx="1"/>
          </p:nvPr>
        </p:nvSpPr>
        <p:spPr>
          <a:xfrm>
            <a:off x="1176338" y="2759075"/>
            <a:ext cx="6772275" cy="36909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</a:rPr>
              <a:t>Thank you for attending this evening!</a:t>
            </a:r>
          </a:p>
          <a:p>
            <a:pPr eaLnBrk="1" hangingPunct="1">
              <a:defRPr/>
            </a:pPr>
            <a:r>
              <a:rPr lang="en-US" sz="2400" i="1" dirty="0" smtClean="0">
                <a:solidFill>
                  <a:schemeClr val="tx1"/>
                </a:solidFill>
              </a:rPr>
              <a:t>For more information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2400" i="1" dirty="0" smtClean="0">
                <a:solidFill>
                  <a:schemeClr val="tx1"/>
                </a:solidFill>
              </a:rPr>
              <a:t>and advocacy resources, go to: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dirty="0" smtClean="0">
                <a:solidFill>
                  <a:srgbClr val="003399"/>
                </a:solidFill>
                <a:hlinkClick r:id="rId3"/>
              </a:rPr>
              <a:t>www.fourthdistrictpta.org</a:t>
            </a:r>
            <a:endParaRPr lang="en-US" dirty="0" smtClean="0">
              <a:solidFill>
                <a:srgbClr val="003399"/>
              </a:solidFill>
            </a:endParaRPr>
          </a:p>
          <a:p>
            <a:pPr eaLnBrk="1" hangingPunct="1">
              <a:spcBef>
                <a:spcPts val="1800"/>
              </a:spcBef>
              <a:defRPr/>
            </a:pPr>
            <a:r>
              <a:rPr lang="en-US" sz="2000" dirty="0" smtClean="0">
                <a:solidFill>
                  <a:srgbClr val="7F79FB"/>
                </a:solidFill>
                <a:sym typeface="Wingdings 2"/>
              </a:rPr>
              <a:t>                 </a:t>
            </a:r>
            <a:endParaRPr lang="en-US" sz="2000" dirty="0" smtClean="0">
              <a:solidFill>
                <a:srgbClr val="7F79FB"/>
              </a:solidFill>
            </a:endParaRPr>
          </a:p>
          <a:p>
            <a:pPr eaLnBrk="1" hangingPunct="1">
              <a:spcBef>
                <a:spcPts val="1800"/>
              </a:spcBef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Kim Anderson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cap="small" dirty="0" smtClean="0">
                <a:solidFill>
                  <a:schemeClr val="tx1"/>
                </a:solidFill>
              </a:rPr>
              <a:t>VP Advocacy</a:t>
            </a:r>
          </a:p>
          <a:p>
            <a:pPr eaLnBrk="1" hangingPunct="1">
              <a:defRPr/>
            </a:pPr>
            <a:r>
              <a:rPr lang="en-US" sz="1800" dirty="0" smtClean="0">
                <a:solidFill>
                  <a:schemeClr val="hlink"/>
                </a:solidFill>
                <a:hlinkClick r:id="rId4"/>
              </a:rPr>
              <a:t>advocacy@fourthdistrictpta.org</a:t>
            </a:r>
            <a:r>
              <a:rPr lang="en-US" sz="1800" dirty="0" smtClean="0">
                <a:solidFill>
                  <a:schemeClr val="hlink"/>
                </a:solidFill>
              </a:rPr>
              <a:t> </a:t>
            </a:r>
            <a:endParaRPr lang="en-US" sz="1800" dirty="0" smtClean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 descr="support.jpg"/>
          <p:cNvPicPr>
            <a:picLocks noChangeAspect="1"/>
          </p:cNvPicPr>
          <p:nvPr/>
        </p:nvPicPr>
        <p:blipFill>
          <a:blip r:embed="rId2"/>
          <a:srcRect l="6760" t="12090" r="8292" b="4050"/>
          <a:stretch>
            <a:fillRect/>
          </a:stretch>
        </p:blipFill>
        <p:spPr bwMode="auto">
          <a:xfrm>
            <a:off x="5329238" y="3771900"/>
            <a:ext cx="3284537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PTA: </a:t>
            </a:r>
            <a:r>
              <a:rPr lang="en-US" smtClean="0"/>
              <a:t>We Advocate and Lobby </a:t>
            </a:r>
            <a:endParaRPr lang="en-US" smtClean="0">
              <a:solidFill>
                <a:srgbClr val="FB5513"/>
              </a:solidFill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803400"/>
            <a:ext cx="8153400" cy="4495800"/>
          </a:xfrm>
        </p:spPr>
        <p:txBody>
          <a:bodyPr/>
          <a:lstStyle/>
          <a:p>
            <a:pPr>
              <a:buFont typeface="Wingdings 2" pitchFamily="18" charset="2"/>
              <a:buChar char=""/>
            </a:pPr>
            <a:r>
              <a:rPr lang="en-US" b="1" smtClean="0"/>
              <a:t>ADVOCATE</a:t>
            </a:r>
            <a:r>
              <a:rPr lang="en-US" smtClean="0"/>
              <a:t>: 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    1. To plead in favor of, defend, support or urge by argument; recommend publicly.   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    2. One who pleads for, or on behalf of, another</a:t>
            </a:r>
          </a:p>
          <a:p>
            <a:pPr>
              <a:spcBef>
                <a:spcPts val="1800"/>
              </a:spcBef>
              <a:buFont typeface="Wingdings 2" pitchFamily="18" charset="2"/>
              <a:buChar char=""/>
            </a:pPr>
            <a:r>
              <a:rPr lang="en-US" b="1" smtClean="0"/>
              <a:t>LOBBY</a:t>
            </a:r>
            <a:r>
              <a:rPr lang="en-US" smtClean="0"/>
              <a:t>: 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     Influence legislation 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mtClean="0"/>
              <a:t>     and public officials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 descr="lobbying_proces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6650" y="2540000"/>
            <a:ext cx="27241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34988" y="274638"/>
            <a:ext cx="8229600" cy="1143000"/>
          </a:xfrm>
        </p:spPr>
        <p:txBody>
          <a:bodyPr/>
          <a:lstStyle/>
          <a:p>
            <a:r>
              <a:rPr lang="en-US" b="1" smtClean="0"/>
              <a:t>PTA: </a:t>
            </a:r>
            <a:r>
              <a:rPr lang="en-US" smtClean="0"/>
              <a:t>We Lobby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866900"/>
            <a:ext cx="8153400" cy="4013200"/>
          </a:xfrm>
        </p:spPr>
        <p:txBody>
          <a:bodyPr/>
          <a:lstStyle/>
          <a:p>
            <a:pPr>
              <a:buFont typeface="Wingdings 2" pitchFamily="18" charset="2"/>
              <a:buChar char=""/>
            </a:pPr>
            <a:r>
              <a:rPr lang="en-US" smtClean="0"/>
              <a:t>We lobby </a:t>
            </a:r>
            <a:r>
              <a:rPr lang="en-US" b="1" smtClean="0"/>
              <a:t>public officials </a:t>
            </a:r>
            <a:r>
              <a:rPr lang="en-US" smtClean="0"/>
              <a:t>to take positions</a:t>
            </a:r>
          </a:p>
          <a:p>
            <a:pPr>
              <a:buFont typeface="Wingdings 2" pitchFamily="18" charset="2"/>
              <a:buChar char=""/>
            </a:pPr>
            <a:r>
              <a:rPr lang="en-US" smtClean="0"/>
              <a:t>“Insubstantial part” of activity = 5%</a:t>
            </a:r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r>
              <a:rPr lang="en-US" u="sng" smtClean="0"/>
              <a:t>We influence</a:t>
            </a:r>
            <a:r>
              <a:rPr lang="en-US" smtClean="0"/>
              <a:t>:</a:t>
            </a:r>
          </a:p>
          <a:p>
            <a:pPr>
              <a:buFont typeface="Wingdings 2" pitchFamily="18" charset="2"/>
              <a:buChar char=""/>
            </a:pPr>
            <a:r>
              <a:rPr lang="en-US" smtClean="0"/>
              <a:t>Educate and inform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    parents and our communities</a:t>
            </a:r>
          </a:p>
        </p:txBody>
      </p:sp>
      <p:pic>
        <p:nvPicPr>
          <p:cNvPr id="29700" name="Picture 4" descr="Educate and inform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84400" y="5286375"/>
            <a:ext cx="15795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PTA: </a:t>
            </a:r>
            <a:r>
              <a:rPr lang="en-US" smtClean="0"/>
              <a:t>Organization Principles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en-US" smtClean="0"/>
          </a:p>
          <a:p>
            <a:pPr marL="0" indent="0">
              <a:buFont typeface="Arial" charset="0"/>
              <a:buNone/>
            </a:pPr>
            <a:r>
              <a:rPr lang="en-US" u="sng" smtClean="0"/>
              <a:t>California State PTA Bylaws Policy</a:t>
            </a:r>
            <a:r>
              <a:rPr lang="en-US" smtClean="0"/>
              <a:t>:</a:t>
            </a:r>
          </a:p>
          <a:p>
            <a:pPr marL="0" indent="0">
              <a:buFont typeface="Wingdings 2" pitchFamily="18" charset="2"/>
              <a:buChar char=""/>
            </a:pPr>
            <a:r>
              <a:rPr lang="en-US" smtClean="0">
                <a:sym typeface="Wingdings" pitchFamily="2" charset="2"/>
              </a:rPr>
              <a:t>  Noncommercial</a:t>
            </a:r>
          </a:p>
          <a:p>
            <a:pPr marL="0" indent="0">
              <a:buFont typeface="Wingdings 2" pitchFamily="18" charset="2"/>
              <a:buChar char=""/>
            </a:pPr>
            <a:r>
              <a:rPr lang="en-US" smtClean="0">
                <a:sym typeface="Wingdings" pitchFamily="2" charset="2"/>
              </a:rPr>
              <a:t>  Nonsectarian</a:t>
            </a:r>
          </a:p>
          <a:p>
            <a:pPr marL="0" indent="0">
              <a:buFont typeface="Wingdings 2" pitchFamily="18" charset="2"/>
              <a:buChar char=""/>
            </a:pPr>
            <a:r>
              <a:rPr lang="en-US" smtClean="0">
                <a:sym typeface="Wingdings" pitchFamily="2" charset="2"/>
              </a:rPr>
              <a:t>  </a:t>
            </a:r>
            <a:r>
              <a:rPr lang="en-US" b="1" smtClean="0">
                <a:sym typeface="Wingdings" pitchFamily="2" charset="2"/>
              </a:rPr>
              <a:t>Nonpartisan</a:t>
            </a:r>
            <a:endParaRPr lang="en-US" b="1" smtClean="0"/>
          </a:p>
        </p:txBody>
      </p:sp>
      <p:pic>
        <p:nvPicPr>
          <p:cNvPr id="30723" name="Picture 3" descr="stay_nonpartisa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7050" y="3333750"/>
            <a:ext cx="3619500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PTA:</a:t>
            </a:r>
            <a:r>
              <a:rPr lang="en-US" smtClean="0"/>
              <a:t> Organization Bylaws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790700"/>
            <a:ext cx="5343525" cy="43942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i="1" smtClean="0"/>
              <a:t>“The organization or members in their official capacities </a:t>
            </a:r>
            <a:r>
              <a:rPr lang="en-US" b="1" i="1" smtClean="0"/>
              <a:t>shall not </a:t>
            </a:r>
            <a:r>
              <a:rPr lang="en-US" i="1" smtClean="0"/>
              <a:t>– directly or indirectly – </a:t>
            </a:r>
            <a:r>
              <a:rPr lang="en-US" b="1" i="1" smtClean="0"/>
              <a:t>participate or intervene </a:t>
            </a:r>
            <a:r>
              <a:rPr lang="en-US" i="1" smtClean="0"/>
              <a:t>(in any way, including the publishing or distribution of statements) in any political campaign on behalf of, or in opposition to any </a:t>
            </a:r>
            <a:r>
              <a:rPr lang="en-US" sz="3200" b="1" i="1" smtClean="0">
                <a:solidFill>
                  <a:srgbClr val="003399"/>
                </a:solidFill>
              </a:rPr>
              <a:t>candidate</a:t>
            </a:r>
            <a:r>
              <a:rPr lang="en-US" sz="3200" i="1" smtClean="0"/>
              <a:t> </a:t>
            </a:r>
            <a:r>
              <a:rPr lang="en-US" i="1" smtClean="0"/>
              <a:t>for public office…”</a:t>
            </a:r>
          </a:p>
        </p:txBody>
      </p:sp>
      <p:pic>
        <p:nvPicPr>
          <p:cNvPr id="31747" name="Picture 3" descr="Political-Campaig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6300" y="1943100"/>
            <a:ext cx="301466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PTA: </a:t>
            </a:r>
            <a:r>
              <a:rPr lang="en-US" smtClean="0"/>
              <a:t>Organization Bylaws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790700"/>
            <a:ext cx="8153400" cy="15494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i="1" smtClean="0"/>
              <a:t>“…or devote more than an </a:t>
            </a:r>
            <a:r>
              <a:rPr lang="en-US" b="1" i="1" smtClean="0"/>
              <a:t>insubstantial part </a:t>
            </a:r>
            <a:r>
              <a:rPr lang="en-US" i="1" smtClean="0"/>
              <a:t>of its activities to attempting to influence legislation by propaganda or otherwise.”</a:t>
            </a:r>
          </a:p>
        </p:txBody>
      </p:sp>
      <p:pic>
        <p:nvPicPr>
          <p:cNvPr id="32771" name="Picture 3" descr="Influence.bmp"/>
          <p:cNvPicPr>
            <a:picLocks noChangeAspect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2730500" y="3578225"/>
            <a:ext cx="3605213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PTA: </a:t>
            </a:r>
            <a:r>
              <a:rPr lang="en-US" smtClean="0"/>
              <a:t>Internal Revenue Service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2032000"/>
            <a:ext cx="8153400" cy="18669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smtClean="0"/>
              <a:t>“Exempt from Federal income tax under</a:t>
            </a:r>
          </a:p>
          <a:p>
            <a:pPr marL="0" indent="0" algn="ctr">
              <a:buFont typeface="Arial" charset="0"/>
              <a:buNone/>
            </a:pPr>
            <a:r>
              <a:rPr lang="en-US" smtClean="0"/>
              <a:t>Section </a:t>
            </a:r>
            <a:r>
              <a:rPr lang="en-US" b="1" smtClean="0"/>
              <a:t>501 (c) (3) </a:t>
            </a:r>
          </a:p>
          <a:p>
            <a:pPr marL="0" indent="0" algn="ctr">
              <a:buFont typeface="Arial" charset="0"/>
              <a:buNone/>
            </a:pPr>
            <a:r>
              <a:rPr lang="en-US" smtClean="0"/>
              <a:t>of the Internal Revenue Code”</a:t>
            </a:r>
          </a:p>
          <a:p>
            <a:pPr marL="0" indent="0">
              <a:buFont typeface="Arial" charset="0"/>
              <a:buNone/>
            </a:pPr>
            <a:endParaRPr lang="en-US" smtClean="0"/>
          </a:p>
          <a:p>
            <a:pPr marL="0" indent="0">
              <a:buFont typeface="Arial" charset="0"/>
              <a:buNone/>
            </a:pPr>
            <a:endParaRPr lang="en-US" smtClean="0">
              <a:solidFill>
                <a:srgbClr val="FB5513"/>
              </a:solidFill>
            </a:endParaRPr>
          </a:p>
          <a:p>
            <a:pPr marL="0" indent="0" algn="ctr">
              <a:buFont typeface="Arial" charset="0"/>
              <a:buNone/>
            </a:pPr>
            <a:endParaRPr lang="en-US" smtClean="0">
              <a:solidFill>
                <a:srgbClr val="FB5513"/>
              </a:solidFill>
            </a:endParaRPr>
          </a:p>
        </p:txBody>
      </p:sp>
      <p:pic>
        <p:nvPicPr>
          <p:cNvPr id="33795" name="Picture 4" descr="Taxes for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3525" y="3860800"/>
            <a:ext cx="35210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edian">
  <a:themeElements>
    <a:clrScheme name="Patriot">
      <a:dk1>
        <a:sysClr val="windowText" lastClr="000000"/>
      </a:dk1>
      <a:lt1>
        <a:sysClr val="window" lastClr="FFFFFF"/>
      </a:lt1>
      <a:dk2>
        <a:srgbClr val="00007F"/>
      </a:dk2>
      <a:lt2>
        <a:srgbClr val="EEECE1"/>
      </a:lt2>
      <a:accent1>
        <a:srgbClr val="0000BF"/>
      </a:accent1>
      <a:accent2>
        <a:srgbClr val="E60C1C"/>
      </a:accent2>
      <a:accent3>
        <a:srgbClr val="6565FF"/>
      </a:accent3>
      <a:accent4>
        <a:srgbClr val="C82E32"/>
      </a:accent4>
      <a:accent5>
        <a:srgbClr val="CBCBFF"/>
      </a:accent5>
      <a:accent6>
        <a:srgbClr val="F6A6AC"/>
      </a:accent6>
      <a:hlink>
        <a:srgbClr val="0000FF"/>
      </a:hlink>
      <a:folHlink>
        <a:srgbClr val="00206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triot">
    <a:dk1>
      <a:sysClr val="windowText" lastClr="000000"/>
    </a:dk1>
    <a:lt1>
      <a:sysClr val="window" lastClr="FFFFFF"/>
    </a:lt1>
    <a:dk2>
      <a:srgbClr val="00007F"/>
    </a:dk2>
    <a:lt2>
      <a:srgbClr val="EEECE1"/>
    </a:lt2>
    <a:accent1>
      <a:srgbClr val="0000BF"/>
    </a:accent1>
    <a:accent2>
      <a:srgbClr val="E60C1C"/>
    </a:accent2>
    <a:accent3>
      <a:srgbClr val="6565FF"/>
    </a:accent3>
    <a:accent4>
      <a:srgbClr val="C82E32"/>
    </a:accent4>
    <a:accent5>
      <a:srgbClr val="CBCBFF"/>
    </a:accent5>
    <a:accent6>
      <a:srgbClr val="F6A6AC"/>
    </a:accent6>
    <a:hlink>
      <a:srgbClr val="0000FF"/>
    </a:hlink>
    <a:folHlink>
      <a:srgbClr val="00206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835</Words>
  <Application>Microsoft Office PowerPoint</Application>
  <PresentationFormat>On-screen Show (4:3)</PresentationFormat>
  <Paragraphs>211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9</vt:i4>
      </vt:variant>
      <vt:variant>
        <vt:lpstr>Slide Titles</vt:lpstr>
      </vt:variant>
      <vt:variant>
        <vt:i4>33</vt:i4>
      </vt:variant>
    </vt:vector>
  </HeadingPairs>
  <TitlesOfParts>
    <vt:vector size="50" baseType="lpstr">
      <vt:lpstr>Arial</vt:lpstr>
      <vt:lpstr>Calibri</vt:lpstr>
      <vt:lpstr>Tw Cen MT</vt:lpstr>
      <vt:lpstr>Wingdings</vt:lpstr>
      <vt:lpstr>Wingdings 2</vt:lpstr>
      <vt:lpstr>Times New Roman</vt:lpstr>
      <vt:lpstr>Zapf Dingbats</vt:lpstr>
      <vt:lpstr>Candara</vt:lpstr>
      <vt:lpstr>Office Theme</vt:lpstr>
      <vt:lpstr>Median</vt:lpstr>
      <vt:lpstr>Median</vt:lpstr>
      <vt:lpstr>Median</vt:lpstr>
      <vt:lpstr>Median</vt:lpstr>
      <vt:lpstr>Median</vt:lpstr>
      <vt:lpstr>Median</vt:lpstr>
      <vt:lpstr>Median</vt:lpstr>
      <vt:lpstr>Median</vt:lpstr>
      <vt:lpstr>Slide 1</vt:lpstr>
      <vt:lpstr>PTA: Role in Elections</vt:lpstr>
      <vt:lpstr>PTA: Our Purpose</vt:lpstr>
      <vt:lpstr>PTA: We Advocate and Lobby </vt:lpstr>
      <vt:lpstr>PTA: We Lobby</vt:lpstr>
      <vt:lpstr>PTA: Organization Principles</vt:lpstr>
      <vt:lpstr>PTA: Organization Bylaws</vt:lpstr>
      <vt:lpstr>PTA: Organization Bylaws</vt:lpstr>
      <vt:lpstr>PTA: Internal Revenue Service</vt:lpstr>
      <vt:lpstr>PTA:  501(c)3</vt:lpstr>
      <vt:lpstr>PTA: IRS Compliance</vt:lpstr>
      <vt:lpstr>PTA: Nonpartisan </vt:lpstr>
      <vt:lpstr>PTA: Nonpartisan</vt:lpstr>
      <vt:lpstr>PTA: Nonpartisan</vt:lpstr>
      <vt:lpstr>PTA: Nonpartisan</vt:lpstr>
      <vt:lpstr>PTA: Role in Elections</vt:lpstr>
      <vt:lpstr>PTA: Registers Voters</vt:lpstr>
      <vt:lpstr>PTA: Hosts Candidates Forums</vt:lpstr>
      <vt:lpstr>PTA: Hosts Candidates Forums</vt:lpstr>
      <vt:lpstr>PTA: Hosts Candidates Forum</vt:lpstr>
      <vt:lpstr>PTA: Questions Candidates</vt:lpstr>
      <vt:lpstr>PTA: Creates Candidates</vt:lpstr>
      <vt:lpstr>PTA: Takes positions on ballot measures</vt:lpstr>
      <vt:lpstr>PTA: Takes Positions</vt:lpstr>
      <vt:lpstr>PTA: Takes Positions</vt:lpstr>
      <vt:lpstr>PTA: Ballot Measures</vt:lpstr>
      <vt:lpstr>PTA: Upcoming Elections </vt:lpstr>
      <vt:lpstr>PTA: Role in Elections</vt:lpstr>
      <vt:lpstr>PTA: Role in Elections</vt:lpstr>
      <vt:lpstr>PTA: Resources</vt:lpstr>
      <vt:lpstr>PTA: Resources</vt:lpstr>
      <vt:lpstr>Presented by: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Logo from Kim’s email</dc:title>
  <dc:creator>Francine Sdao</dc:creator>
  <cp:lastModifiedBy>Stuart Anderson</cp:lastModifiedBy>
  <cp:revision>134</cp:revision>
  <dcterms:created xsi:type="dcterms:W3CDTF">2012-05-17T15:15:47Z</dcterms:created>
  <dcterms:modified xsi:type="dcterms:W3CDTF">2012-05-31T16:45:01Z</dcterms:modified>
</cp:coreProperties>
</file>