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5" r:id="rId10"/>
    <p:sldId id="268" r:id="rId11"/>
    <p:sldId id="264" r:id="rId12"/>
    <p:sldId id="266" r:id="rId13"/>
    <p:sldId id="267" r:id="rId14"/>
    <p:sldId id="269" r:id="rId15"/>
    <p:sldId id="270" r:id="rId16"/>
    <p:sldId id="271" r:id="rId17"/>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039" autoAdjust="0"/>
  </p:normalViewPr>
  <p:slideViewPr>
    <p:cSldViewPr snapToGrid="0">
      <p:cViewPr varScale="1">
        <p:scale>
          <a:sx n="49" d="100"/>
          <a:sy n="49" d="100"/>
        </p:scale>
        <p:origin x="2388" y="5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649" cy="463550"/>
          </a:xfrm>
          <a:prstGeom prst="rect">
            <a:avLst/>
          </a:prstGeom>
          <a:noFill/>
          <a:ln>
            <a:noFill/>
          </a:ln>
        </p:spPr>
        <p:txBody>
          <a:bodyPr spcFirstLastPara="1" wrap="square" lIns="92425" tIns="46200" rIns="92425" bIns="46200" anchor="t" anchorCtr="0"/>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1752" y="0"/>
            <a:ext cx="3038649" cy="463550"/>
          </a:xfrm>
          <a:prstGeom prst="rect">
            <a:avLst/>
          </a:prstGeom>
          <a:noFill/>
          <a:ln>
            <a:noFill/>
          </a:ln>
        </p:spPr>
        <p:txBody>
          <a:bodyPr spcFirstLastPara="1" wrap="square" lIns="92425" tIns="46200" rIns="92425" bIns="46200" anchor="t" anchorCtr="0"/>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2850"/>
            <a:ext cx="3038649" cy="463550"/>
          </a:xfrm>
          <a:prstGeom prst="rect">
            <a:avLst/>
          </a:prstGeom>
          <a:noFill/>
          <a:ln>
            <a:noFill/>
          </a:ln>
        </p:spPr>
        <p:txBody>
          <a:bodyPr spcFirstLastPara="1" wrap="square" lIns="92425" tIns="46200" rIns="92425" bIns="46200" anchor="b" anchorCtr="0"/>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1: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i="1" dirty="0"/>
              <a:t>Welcome and Introduction</a:t>
            </a:r>
            <a:endParaRPr i="1" dirty="0"/>
          </a:p>
          <a:p>
            <a:pPr marL="171450" lvl="0" indent="-171450" algn="l" rtl="0">
              <a:lnSpc>
                <a:spcPct val="100000"/>
              </a:lnSpc>
              <a:spcBef>
                <a:spcPts val="0"/>
              </a:spcBef>
              <a:spcAft>
                <a:spcPts val="0"/>
              </a:spcAft>
              <a:buSzPts val="1400"/>
              <a:buFont typeface="Arial" panose="020B0604020202020204" pitchFamily="34" charset="0"/>
              <a:buChar char="•"/>
            </a:pPr>
            <a:r>
              <a:rPr lang="en-US" i="1" dirty="0"/>
              <a:t>Thank attendees</a:t>
            </a:r>
            <a:endParaRPr i="1" dirty="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Today </a:t>
            </a:r>
            <a:r>
              <a:rPr lang="en-US" dirty="0"/>
              <a:t>we are going to go over some arts research, resources to help you advocate, and we will share with you an exciting state-wide movement that you can be a part of!</a:t>
            </a:r>
            <a:endParaRPr dirty="0"/>
          </a:p>
        </p:txBody>
      </p:sp>
      <p:sp>
        <p:nvSpPr>
          <p:cNvPr id="99" name="Google Shape;99;p1: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7" name="Google Shape;197;p13: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628650" lvl="1" indent="-171450" algn="l" rtl="0">
              <a:lnSpc>
                <a:spcPct val="100000"/>
              </a:lnSpc>
              <a:spcBef>
                <a:spcPts val="330"/>
              </a:spcBef>
              <a:spcAft>
                <a:spcPts val="0"/>
              </a:spcAft>
              <a:buClr>
                <a:schemeClr val="dk1"/>
              </a:buClr>
              <a:buSzPts val="1100"/>
              <a:buFont typeface="Arial"/>
              <a:buChar char="•"/>
            </a:pPr>
            <a:r>
              <a:rPr lang="en-US" sz="1100" dirty="0" smtClean="0"/>
              <a:t>California</a:t>
            </a:r>
            <a:r>
              <a:rPr lang="en-US" sz="1100" baseline="0" dirty="0" smtClean="0"/>
              <a:t> recently updated the state’s arts education standards.  These standards, newly entitled “The </a:t>
            </a:r>
            <a:r>
              <a:rPr lang="en-US" sz="1200" b="0" i="1" u="none" strike="noStrike" cap="none" dirty="0" smtClean="0">
                <a:solidFill>
                  <a:schemeClr val="dk1"/>
                </a:solidFill>
                <a:effectLst/>
                <a:latin typeface="Calibri"/>
                <a:ea typeface="Calibri"/>
                <a:cs typeface="Calibri"/>
                <a:sym typeface="Calibri"/>
              </a:rPr>
              <a:t>California Arts Standards for Public Schools, Prekindergarten Through Grade Twelve,</a:t>
            </a:r>
            <a:r>
              <a:rPr lang="en-US" sz="1100" dirty="0" smtClean="0"/>
              <a:t>” now include</a:t>
            </a:r>
            <a:r>
              <a:rPr lang="en-US" sz="1100" baseline="0" dirty="0" smtClean="0"/>
              <a:t> </a:t>
            </a:r>
            <a:r>
              <a:rPr lang="en-US" sz="1100" i="1" baseline="0" dirty="0" smtClean="0"/>
              <a:t>media arts</a:t>
            </a:r>
            <a:r>
              <a:rPr lang="en-US" sz="1100" baseline="0" dirty="0" smtClean="0"/>
              <a:t>.</a:t>
            </a:r>
            <a:r>
              <a:rPr lang="en-US" sz="1100" dirty="0" smtClean="0"/>
              <a:t>  </a:t>
            </a:r>
          </a:p>
          <a:p>
            <a:pPr marL="628650" lvl="1" indent="-171450" algn="l" rtl="0">
              <a:lnSpc>
                <a:spcPct val="100000"/>
              </a:lnSpc>
              <a:spcBef>
                <a:spcPts val="330"/>
              </a:spcBef>
              <a:spcAft>
                <a:spcPts val="0"/>
              </a:spcAft>
              <a:buClr>
                <a:schemeClr val="dk1"/>
              </a:buClr>
              <a:buSzPts val="1100"/>
              <a:buFont typeface="Arial"/>
              <a:buChar char="•"/>
            </a:pPr>
            <a:endParaRPr lang="en-US" sz="1100" dirty="0" smtClean="0">
              <a:solidFill>
                <a:schemeClr val="dk1"/>
              </a:solidFill>
            </a:endParaRPr>
          </a:p>
          <a:p>
            <a:pPr marL="628650" lvl="1" indent="-171450" algn="l" rtl="0">
              <a:lnSpc>
                <a:spcPct val="100000"/>
              </a:lnSpc>
              <a:spcBef>
                <a:spcPts val="330"/>
              </a:spcBef>
              <a:spcAft>
                <a:spcPts val="0"/>
              </a:spcAft>
              <a:buClr>
                <a:schemeClr val="dk1"/>
              </a:buClr>
              <a:buSzPts val="1100"/>
              <a:buFont typeface="Arial"/>
              <a:buChar char="•"/>
            </a:pPr>
            <a:r>
              <a:rPr lang="en-US" sz="1100" dirty="0" smtClean="0">
                <a:solidFill>
                  <a:schemeClr val="dk1"/>
                </a:solidFill>
              </a:rPr>
              <a:t>Next, the </a:t>
            </a:r>
            <a:r>
              <a:rPr lang="en-US" sz="1200" b="0" i="0" u="none" strike="noStrike" cap="none" dirty="0" smtClean="0">
                <a:solidFill>
                  <a:schemeClr val="dk1"/>
                </a:solidFill>
                <a:effectLst/>
                <a:latin typeface="Calibri"/>
                <a:ea typeface="Calibri"/>
                <a:cs typeface="Calibri"/>
                <a:sym typeface="Calibri"/>
              </a:rPr>
              <a:t>California Department of Education (CDE) is developing the </a:t>
            </a:r>
            <a:r>
              <a:rPr lang="en-US" sz="1200" b="0" i="1" u="none" strike="noStrike" cap="none" dirty="0" smtClean="0">
                <a:solidFill>
                  <a:schemeClr val="dk1"/>
                </a:solidFill>
                <a:effectLst/>
                <a:latin typeface="Calibri"/>
                <a:ea typeface="Calibri"/>
                <a:cs typeface="Calibri"/>
                <a:sym typeface="Calibri"/>
              </a:rPr>
              <a:t>California Arts Framework for Public Schools, Kindergarten Through Grade Twelve</a:t>
            </a: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Arts Framework</a:t>
            </a:r>
            <a:r>
              <a:rPr lang="en-US" sz="1200" b="0" i="0" u="none" strike="noStrike" cap="none" dirty="0" smtClean="0">
                <a:solidFill>
                  <a:schemeClr val="dk1"/>
                </a:solidFill>
                <a:effectLst/>
                <a:latin typeface="Calibri"/>
                <a:ea typeface="Calibri"/>
                <a:cs typeface="Calibri"/>
                <a:sym typeface="Calibri"/>
              </a:rPr>
              <a:t>) to incorporate and support the new </a:t>
            </a:r>
            <a:r>
              <a:rPr lang="en-US" sz="1200" b="0" i="1" u="none" strike="noStrike" cap="none" dirty="0" smtClean="0">
                <a:solidFill>
                  <a:schemeClr val="dk1"/>
                </a:solidFill>
                <a:effectLst/>
                <a:latin typeface="Calibri"/>
                <a:ea typeface="Calibri"/>
                <a:cs typeface="Calibri"/>
                <a:sym typeface="Calibri"/>
              </a:rPr>
              <a:t>California Arts Standards.</a:t>
            </a:r>
          </a:p>
          <a:p>
            <a:pPr marL="628650" lvl="1" indent="-171450" algn="l" rtl="0">
              <a:lnSpc>
                <a:spcPct val="100000"/>
              </a:lnSpc>
              <a:spcBef>
                <a:spcPts val="330"/>
              </a:spcBef>
              <a:spcAft>
                <a:spcPts val="0"/>
              </a:spcAft>
              <a:buClr>
                <a:schemeClr val="dk1"/>
              </a:buClr>
              <a:buSzPts val="1100"/>
              <a:buFont typeface="Arial"/>
              <a:buChar char="•"/>
            </a:pPr>
            <a:endParaRPr lang="en-US" sz="1200" b="0" i="1" u="none" strike="noStrike" cap="none" dirty="0" smtClean="0">
              <a:solidFill>
                <a:schemeClr val="dk1"/>
              </a:solidFill>
              <a:effectLst/>
              <a:latin typeface="Calibri"/>
              <a:cs typeface="Calibri"/>
              <a:sym typeface="Calibri"/>
            </a:endParaRPr>
          </a:p>
          <a:p>
            <a:pPr marL="628650" lvl="1" indent="-171450" algn="l" rtl="0">
              <a:lnSpc>
                <a:spcPct val="100000"/>
              </a:lnSpc>
              <a:spcBef>
                <a:spcPts val="330"/>
              </a:spcBef>
              <a:spcAft>
                <a:spcPts val="0"/>
              </a:spcAft>
              <a:buClr>
                <a:schemeClr val="dk1"/>
              </a:buClr>
              <a:buSzPts val="1100"/>
              <a:buFont typeface="Arial"/>
              <a:buChar char="•"/>
            </a:pPr>
            <a:r>
              <a:rPr lang="en-US" sz="1100" dirty="0" smtClean="0">
                <a:solidFill>
                  <a:schemeClr val="dk1"/>
                </a:solidFill>
              </a:rPr>
              <a:t>Once </a:t>
            </a:r>
            <a:r>
              <a:rPr lang="en-US" sz="1100" dirty="0">
                <a:solidFill>
                  <a:schemeClr val="dk1"/>
                </a:solidFill>
              </a:rPr>
              <a:t>that is completed, we will </a:t>
            </a:r>
            <a:r>
              <a:rPr lang="en-US" sz="1100" dirty="0" smtClean="0">
                <a:solidFill>
                  <a:schemeClr val="dk1"/>
                </a:solidFill>
              </a:rPr>
              <a:t>update</a:t>
            </a:r>
            <a:r>
              <a:rPr lang="en-US" sz="1100" baseline="0" dirty="0" smtClean="0">
                <a:solidFill>
                  <a:schemeClr val="dk1"/>
                </a:solidFill>
              </a:rPr>
              <a:t> our </a:t>
            </a:r>
            <a:r>
              <a:rPr lang="en-US" sz="1100" dirty="0" smtClean="0">
                <a:solidFill>
                  <a:schemeClr val="dk1"/>
                </a:solidFill>
              </a:rPr>
              <a:t>VAPA </a:t>
            </a:r>
            <a:r>
              <a:rPr lang="en-US" sz="1100" dirty="0">
                <a:solidFill>
                  <a:schemeClr val="dk1"/>
                </a:solidFill>
              </a:rPr>
              <a:t>Guide </a:t>
            </a:r>
            <a:r>
              <a:rPr lang="en-US" sz="1100" dirty="0" smtClean="0">
                <a:solidFill>
                  <a:schemeClr val="dk1"/>
                </a:solidFill>
              </a:rPr>
              <a:t>and translate</a:t>
            </a:r>
            <a:r>
              <a:rPr lang="en-US" sz="1100" baseline="0" dirty="0" smtClean="0">
                <a:solidFill>
                  <a:schemeClr val="dk1"/>
                </a:solidFill>
              </a:rPr>
              <a:t> the updated version into</a:t>
            </a:r>
            <a:r>
              <a:rPr lang="en-US" sz="1100" dirty="0" smtClean="0">
                <a:solidFill>
                  <a:schemeClr val="dk1"/>
                </a:solidFill>
              </a:rPr>
              <a:t> </a:t>
            </a:r>
            <a:r>
              <a:rPr lang="en-US" sz="1100" dirty="0">
                <a:solidFill>
                  <a:schemeClr val="dk1"/>
                </a:solidFill>
              </a:rPr>
              <a:t>multiple languages – </a:t>
            </a:r>
            <a:r>
              <a:rPr lang="en-US" sz="1100" i="1" dirty="0">
                <a:solidFill>
                  <a:schemeClr val="dk1"/>
                </a:solidFill>
              </a:rPr>
              <a:t>Arabic, Chinese, Spanish, and Tagalog</a:t>
            </a:r>
            <a:r>
              <a:rPr lang="en-US" sz="1100" dirty="0">
                <a:solidFill>
                  <a:schemeClr val="dk1"/>
                </a:solidFill>
              </a:rPr>
              <a:t>.</a:t>
            </a:r>
            <a:endParaRPr dirty="0"/>
          </a:p>
          <a:p>
            <a:pPr marL="0" lvl="0" indent="0" algn="l" rtl="0">
              <a:lnSpc>
                <a:spcPct val="100000"/>
              </a:lnSpc>
              <a:spcBef>
                <a:spcPts val="33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sz="1200" b="0" i="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dirty="0"/>
          </a:p>
        </p:txBody>
      </p:sp>
      <p:sp>
        <p:nvSpPr>
          <p:cNvPr id="198" name="Google Shape;198;p13: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9" name="Google Shape;159;p9: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So to</a:t>
            </a:r>
            <a:r>
              <a:rPr lang="en-US" baseline="0" dirty="0" smtClean="0"/>
              <a:t> recap, a</a:t>
            </a:r>
            <a:r>
              <a:rPr lang="en-US" dirty="0" smtClean="0"/>
              <a:t>s of </a:t>
            </a:r>
            <a:r>
              <a:rPr lang="en-US" dirty="0"/>
              <a:t>January 2019, we now have 5 domains of arts education.</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In the newly adopted state standards </a:t>
            </a:r>
            <a:r>
              <a:rPr lang="en-US" i="1" dirty="0"/>
              <a:t>media arts </a:t>
            </a:r>
            <a:r>
              <a:rPr lang="en-US" dirty="0"/>
              <a:t>has been added to </a:t>
            </a:r>
            <a:r>
              <a:rPr lang="en-US" i="1" dirty="0"/>
              <a:t>dance, music, theater, and visual arts</a:t>
            </a:r>
            <a:r>
              <a:rPr lang="en-US" dirty="0"/>
              <a:t>. </a:t>
            </a:r>
            <a:endParaRPr dirty="0"/>
          </a:p>
        </p:txBody>
      </p:sp>
      <p:sp>
        <p:nvSpPr>
          <p:cNvPr id="160" name="Google Shape;160;p9: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p11: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dirty="0">
              <a:solidFill>
                <a:srgbClr val="0070C0"/>
              </a:solidFill>
              <a:latin typeface="Calibri"/>
              <a:ea typeface="Calibri"/>
              <a:cs typeface="Calibri"/>
              <a:sym typeface="Calibri"/>
            </a:endParaRPr>
          </a:p>
          <a:p>
            <a:pPr marL="171450" lvl="0" indent="-171450" algn="l" rtl="0">
              <a:lnSpc>
                <a:spcPct val="100000"/>
              </a:lnSpc>
              <a:spcBef>
                <a:spcPts val="360"/>
              </a:spcBef>
              <a:spcAft>
                <a:spcPts val="0"/>
              </a:spcAft>
              <a:buSzPts val="1400"/>
              <a:buFont typeface="Arial" panose="020B0604020202020204" pitchFamily="34" charset="0"/>
              <a:buChar char="•"/>
            </a:pPr>
            <a:r>
              <a:rPr lang="en-US" sz="1200" dirty="0">
                <a:solidFill>
                  <a:schemeClr val="dk1"/>
                </a:solidFill>
                <a:latin typeface="Calibri"/>
                <a:ea typeface="Calibri"/>
                <a:cs typeface="Calibri"/>
                <a:sym typeface="Calibri"/>
              </a:rPr>
              <a:t>The VAPA Guide is broken up by grade</a:t>
            </a:r>
            <a:r>
              <a:rPr lang="en-US" dirty="0"/>
              <a:t> </a:t>
            </a:r>
            <a:r>
              <a:rPr lang="en-US" dirty="0" smtClean="0"/>
              <a:t>levels:  </a:t>
            </a:r>
            <a:r>
              <a:rPr lang="en-US" i="1" dirty="0"/>
              <a:t>Kindergarten through 2nd grades</a:t>
            </a:r>
            <a:r>
              <a:rPr lang="en-US" dirty="0"/>
              <a:t>, </a:t>
            </a:r>
            <a:r>
              <a:rPr lang="en-US" i="1" dirty="0"/>
              <a:t>3rd through 5th grades</a:t>
            </a:r>
            <a:r>
              <a:rPr lang="en-US" dirty="0"/>
              <a:t>, </a:t>
            </a:r>
            <a:r>
              <a:rPr lang="en-US" i="1" dirty="0"/>
              <a:t>6th through 8th grades</a:t>
            </a:r>
            <a:r>
              <a:rPr lang="en-US" dirty="0"/>
              <a:t>, and </a:t>
            </a:r>
            <a:r>
              <a:rPr lang="en-US" i="1" dirty="0"/>
              <a:t>9th through 12th grades</a:t>
            </a:r>
            <a:r>
              <a:rPr lang="en-US" dirty="0"/>
              <a:t>.  </a:t>
            </a:r>
            <a:endParaRPr lang="en-US" dirty="0" smtClean="0"/>
          </a:p>
          <a:p>
            <a:pPr marL="0" lvl="0" indent="0" algn="l" rtl="0">
              <a:lnSpc>
                <a:spcPct val="100000"/>
              </a:lnSpc>
              <a:spcBef>
                <a:spcPts val="360"/>
              </a:spcBef>
              <a:spcAft>
                <a:spcPts val="0"/>
              </a:spcAft>
              <a:buSzPts val="1400"/>
              <a:buFont typeface="Arial" panose="020B0604020202020204" pitchFamily="34" charset="0"/>
              <a:buNone/>
            </a:pPr>
            <a:endParaRPr lang="en-US" dirty="0" smtClean="0"/>
          </a:p>
          <a:p>
            <a:pPr marL="171450" lvl="0" indent="-171450" algn="l" rtl="0">
              <a:lnSpc>
                <a:spcPct val="100000"/>
              </a:lnSpc>
              <a:spcBef>
                <a:spcPts val="360"/>
              </a:spcBef>
              <a:spcAft>
                <a:spcPts val="0"/>
              </a:spcAft>
              <a:buSzPts val="1400"/>
              <a:buFont typeface="Arial" panose="020B0604020202020204" pitchFamily="34" charset="0"/>
              <a:buChar char="•"/>
            </a:pPr>
            <a:r>
              <a:rPr lang="en-US" dirty="0" smtClean="0"/>
              <a:t>The </a:t>
            </a:r>
            <a:r>
              <a:rPr lang="en-US" dirty="0"/>
              <a:t>guide shows the sequential skills your child should be learning.</a:t>
            </a:r>
            <a:r>
              <a:rPr lang="en-US" sz="1200" dirty="0">
                <a:solidFill>
                  <a:schemeClr val="dk1"/>
                </a:solidFill>
                <a:latin typeface="Calibri"/>
                <a:ea typeface="Calibri"/>
                <a:cs typeface="Calibri"/>
                <a:sym typeface="Calibri"/>
              </a:rPr>
              <a:t>  </a:t>
            </a:r>
            <a:endParaRPr lang="en-US" sz="1200" dirty="0" smtClean="0">
              <a:solidFill>
                <a:schemeClr val="dk1"/>
              </a:solidFill>
              <a:latin typeface="Calibri"/>
              <a:ea typeface="Calibri"/>
              <a:cs typeface="Calibri"/>
              <a:sym typeface="Calibri"/>
            </a:endParaRPr>
          </a:p>
          <a:p>
            <a:pPr marL="628650" lvl="1" indent="-171450" algn="l" rtl="0">
              <a:lnSpc>
                <a:spcPct val="100000"/>
              </a:lnSpc>
              <a:spcBef>
                <a:spcPts val="360"/>
              </a:spcBef>
              <a:spcAft>
                <a:spcPts val="0"/>
              </a:spcAft>
              <a:buSzPts val="1400"/>
              <a:buFont typeface="Arial" panose="020B0604020202020204" pitchFamily="34" charset="0"/>
              <a:buChar char="•"/>
            </a:pPr>
            <a:r>
              <a:rPr lang="en-US" sz="1200" dirty="0" smtClean="0">
                <a:solidFill>
                  <a:schemeClr val="dk1"/>
                </a:solidFill>
                <a:latin typeface="Calibri"/>
                <a:ea typeface="Calibri"/>
                <a:cs typeface="Calibri"/>
                <a:sym typeface="Calibri"/>
              </a:rPr>
              <a:t>At </a:t>
            </a:r>
            <a:r>
              <a:rPr lang="en-US" sz="1200" dirty="0">
                <a:solidFill>
                  <a:schemeClr val="dk1"/>
                </a:solidFill>
                <a:latin typeface="Calibri"/>
                <a:ea typeface="Calibri"/>
                <a:cs typeface="Calibri"/>
                <a:sym typeface="Calibri"/>
              </a:rPr>
              <a:t>the end of each grade section, there are sample questions to ask concerning your child’s progress in arts learning and about the school’s arts program.  </a:t>
            </a:r>
            <a:endParaRPr dirty="0"/>
          </a:p>
          <a:p>
            <a:pPr marL="628650" lvl="1" indent="-171450" algn="l" rtl="0">
              <a:lnSpc>
                <a:spcPct val="100000"/>
              </a:lnSpc>
              <a:spcBef>
                <a:spcPts val="360"/>
              </a:spcBef>
              <a:spcAft>
                <a:spcPts val="0"/>
              </a:spcAft>
              <a:buSzPts val="1400"/>
              <a:buFont typeface="Arial" panose="020B0604020202020204" pitchFamily="34" charset="0"/>
              <a:buChar char="•"/>
            </a:pPr>
            <a:r>
              <a:rPr lang="en-US" sz="1200" dirty="0">
                <a:solidFill>
                  <a:schemeClr val="dk1"/>
                </a:solidFill>
                <a:latin typeface="Calibri"/>
                <a:ea typeface="Calibri"/>
                <a:cs typeface="Calibri"/>
                <a:sym typeface="Calibri"/>
              </a:rPr>
              <a:t>Talking to your school’s </a:t>
            </a:r>
            <a:r>
              <a:rPr lang="en-US" dirty="0"/>
              <a:t>principal</a:t>
            </a:r>
            <a:r>
              <a:rPr lang="en-US" sz="1200" dirty="0">
                <a:solidFill>
                  <a:schemeClr val="dk1"/>
                </a:solidFill>
                <a:latin typeface="Calibri"/>
                <a:ea typeface="Calibri"/>
                <a:cs typeface="Calibri"/>
                <a:sym typeface="Calibri"/>
              </a:rPr>
              <a:t> and school board about the importance of sequential arts education is effective! </a:t>
            </a:r>
            <a:endParaRPr sz="1200" dirty="0">
              <a:solidFill>
                <a:schemeClr val="dk1"/>
              </a:solidFill>
              <a:latin typeface="Calibri"/>
              <a:ea typeface="Calibri"/>
              <a:cs typeface="Calibri"/>
              <a:sym typeface="Calibri"/>
            </a:endParaRPr>
          </a:p>
          <a:p>
            <a:pPr marL="628650" lvl="1" indent="-171450" algn="l" rtl="0">
              <a:lnSpc>
                <a:spcPct val="100000"/>
              </a:lnSpc>
              <a:spcBef>
                <a:spcPts val="360"/>
              </a:spcBef>
              <a:spcAft>
                <a:spcPts val="0"/>
              </a:spcAft>
              <a:buSzPts val="1400"/>
              <a:buFont typeface="Arial" panose="020B0604020202020204" pitchFamily="34" charset="0"/>
              <a:buChar char="•"/>
            </a:pPr>
            <a:r>
              <a:rPr lang="en-US" dirty="0"/>
              <a:t>There are also tips for ways to increase arts learning at home and in your community.</a:t>
            </a:r>
            <a:endParaRPr dirty="0"/>
          </a:p>
          <a:p>
            <a:pPr marL="628650" lvl="1" indent="-171450" algn="l" rtl="0">
              <a:lnSpc>
                <a:spcPct val="100000"/>
              </a:lnSpc>
              <a:spcBef>
                <a:spcPts val="360"/>
              </a:spcBef>
              <a:spcAft>
                <a:spcPts val="0"/>
              </a:spcAft>
              <a:buSzPts val="1400"/>
              <a:buFont typeface="Arial" panose="020B0604020202020204" pitchFamily="34" charset="0"/>
              <a:buChar char="•"/>
            </a:pPr>
            <a:endParaRPr sz="1200" dirty="0">
              <a:solidFill>
                <a:schemeClr val="dk1"/>
              </a:solidFill>
              <a:latin typeface="Calibri"/>
              <a:ea typeface="Calibri"/>
              <a:cs typeface="Calibri"/>
              <a:sym typeface="Calibri"/>
            </a:endParaRPr>
          </a:p>
          <a:p>
            <a:pPr marL="171450" lvl="0" indent="-171450" algn="l" rtl="0">
              <a:lnSpc>
                <a:spcPct val="100000"/>
              </a:lnSpc>
              <a:spcBef>
                <a:spcPts val="330"/>
              </a:spcBef>
              <a:spcAft>
                <a:spcPts val="0"/>
              </a:spcAft>
              <a:buClr>
                <a:schemeClr val="dk1"/>
              </a:buClr>
              <a:buSzPts val="1100"/>
              <a:buFont typeface="Arial" panose="020B0604020202020204" pitchFamily="34" charset="0"/>
              <a:buChar char="•"/>
            </a:pPr>
            <a:endParaRPr sz="1100" dirty="0">
              <a:solidFill>
                <a:schemeClr val="dk1"/>
              </a:solidFill>
              <a:latin typeface="Calibri"/>
              <a:ea typeface="Calibri"/>
              <a:cs typeface="Calibri"/>
              <a:sym typeface="Calibri"/>
            </a:endParaRPr>
          </a:p>
          <a:p>
            <a:pPr marL="285750" lvl="0" indent="-209550" algn="l" rtl="0">
              <a:lnSpc>
                <a:spcPct val="100000"/>
              </a:lnSpc>
              <a:spcBef>
                <a:spcPts val="360"/>
              </a:spcBef>
              <a:spcAft>
                <a:spcPts val="0"/>
              </a:spcAft>
              <a:buClr>
                <a:schemeClr val="dk1"/>
              </a:buClr>
              <a:buSzPts val="1200"/>
              <a:buFont typeface="Arial" panose="020B0604020202020204" pitchFamily="34" charset="0"/>
              <a:buChar char="•"/>
            </a:pPr>
            <a:endParaRPr sz="1200" dirty="0">
              <a:solidFill>
                <a:schemeClr val="dk1"/>
              </a:solidFill>
            </a:endParaRPr>
          </a:p>
          <a:p>
            <a:pPr marL="285750" lvl="0" indent="-209550" algn="l" rtl="0">
              <a:lnSpc>
                <a:spcPct val="100000"/>
              </a:lnSpc>
              <a:spcBef>
                <a:spcPts val="360"/>
              </a:spcBef>
              <a:spcAft>
                <a:spcPts val="0"/>
              </a:spcAft>
              <a:buClr>
                <a:schemeClr val="dk1"/>
              </a:buClr>
              <a:buSzPts val="1200"/>
              <a:buFont typeface="Arial" panose="020B0604020202020204" pitchFamily="34" charset="0"/>
              <a:buChar char="•"/>
            </a:pPr>
            <a:endParaRPr sz="1200" dirty="0">
              <a:solidFill>
                <a:schemeClr val="dk1"/>
              </a:solidFill>
            </a:endParaRPr>
          </a:p>
        </p:txBody>
      </p:sp>
      <p:sp>
        <p:nvSpPr>
          <p:cNvPr id="183" name="Google Shape;183;p11: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0" name="Google Shape;190;p12: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None/>
            </a:pPr>
            <a:endParaRPr dirty="0"/>
          </a:p>
          <a:p>
            <a:pPr marL="171450" lvl="0" indent="-171450" algn="l" rtl="0">
              <a:lnSpc>
                <a:spcPct val="100000"/>
              </a:lnSpc>
              <a:spcBef>
                <a:spcPts val="360"/>
              </a:spcBef>
              <a:spcAft>
                <a:spcPts val="0"/>
              </a:spcAft>
              <a:buClr>
                <a:schemeClr val="dk1"/>
              </a:buClr>
              <a:buSzPts val="1200"/>
              <a:buFont typeface="Arial" panose="020B0604020202020204" pitchFamily="34" charset="0"/>
              <a:buChar char="•"/>
            </a:pPr>
            <a:r>
              <a:rPr lang="en-US" sz="1200" i="0" dirty="0">
                <a:solidFill>
                  <a:schemeClr val="dk1"/>
                </a:solidFill>
                <a:latin typeface="Calibri"/>
                <a:ea typeface="Calibri"/>
                <a:cs typeface="Calibri"/>
                <a:sym typeface="Calibri"/>
              </a:rPr>
              <a:t>An arts education is vital to California’s robust, globally competitive, creative </a:t>
            </a:r>
            <a:r>
              <a:rPr lang="en-US" sz="1200" i="0" dirty="0" smtClean="0">
                <a:solidFill>
                  <a:schemeClr val="dk1"/>
                </a:solidFill>
                <a:latin typeface="Calibri"/>
                <a:ea typeface="Calibri"/>
                <a:cs typeface="Calibri"/>
                <a:sym typeface="Calibri"/>
              </a:rPr>
              <a:t>economy.</a:t>
            </a:r>
            <a:endParaRPr dirty="0"/>
          </a:p>
          <a:p>
            <a:pPr marL="171450" lvl="0" indent="-171450" algn="l" rtl="0">
              <a:lnSpc>
                <a:spcPct val="100000"/>
              </a:lnSpc>
              <a:spcBef>
                <a:spcPts val="360"/>
              </a:spcBef>
              <a:spcAft>
                <a:spcPts val="0"/>
              </a:spcAft>
              <a:buClr>
                <a:schemeClr val="dk1"/>
              </a:buClr>
              <a:buSzPts val="1200"/>
              <a:buFont typeface="Arial" panose="020B0604020202020204" pitchFamily="34" charset="0"/>
              <a:buChar char="•"/>
            </a:pPr>
            <a:endParaRPr lang="en-US" sz="1200" i="0" dirty="0" smtClean="0">
              <a:solidFill>
                <a:schemeClr val="dk1"/>
              </a:solidFill>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Arial" panose="020B0604020202020204" pitchFamily="34" charset="0"/>
              <a:buChar char="•"/>
            </a:pPr>
            <a:r>
              <a:rPr lang="en-US" sz="1200" i="0" dirty="0" smtClean="0">
                <a:solidFill>
                  <a:schemeClr val="dk1"/>
                </a:solidFill>
                <a:latin typeface="Calibri"/>
                <a:ea typeface="Calibri"/>
                <a:cs typeface="Calibri"/>
                <a:sym typeface="Calibri"/>
              </a:rPr>
              <a:t>Every </a:t>
            </a:r>
            <a:r>
              <a:rPr lang="en-US" sz="1200" i="0" dirty="0">
                <a:solidFill>
                  <a:schemeClr val="dk1"/>
                </a:solidFill>
                <a:latin typeface="Calibri"/>
                <a:ea typeface="Calibri"/>
                <a:cs typeface="Calibri"/>
                <a:sym typeface="Calibri"/>
              </a:rPr>
              <a:t>child deserves the same opportunities to be a vital part of a creative </a:t>
            </a:r>
            <a:r>
              <a:rPr lang="en-US" sz="1200" i="0" dirty="0" smtClean="0">
                <a:solidFill>
                  <a:schemeClr val="dk1"/>
                </a:solidFill>
                <a:latin typeface="Calibri"/>
                <a:ea typeface="Calibri"/>
                <a:cs typeface="Calibri"/>
                <a:sym typeface="Calibri"/>
              </a:rPr>
              <a:t>workforce.</a:t>
            </a:r>
            <a:endParaRPr dirty="0"/>
          </a:p>
          <a:p>
            <a:pPr marL="171450" lvl="0" indent="-171450" algn="l" rtl="0">
              <a:lnSpc>
                <a:spcPct val="100000"/>
              </a:lnSpc>
              <a:spcBef>
                <a:spcPts val="360"/>
              </a:spcBef>
              <a:spcAft>
                <a:spcPts val="0"/>
              </a:spcAft>
              <a:buClr>
                <a:schemeClr val="dk1"/>
              </a:buClr>
              <a:buSzPts val="1200"/>
              <a:buFont typeface="Arial" panose="020B0604020202020204" pitchFamily="34" charset="0"/>
              <a:buChar char="•"/>
            </a:pPr>
            <a:endParaRPr lang="en-US" sz="1200" i="0" dirty="0" smtClean="0">
              <a:solidFill>
                <a:schemeClr val="dk1"/>
              </a:solidFill>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Arial" panose="020B0604020202020204" pitchFamily="34" charset="0"/>
              <a:buChar char="•"/>
            </a:pPr>
            <a:r>
              <a:rPr lang="en-US" sz="1200" i="0" dirty="0" smtClean="0">
                <a:solidFill>
                  <a:schemeClr val="dk1"/>
                </a:solidFill>
                <a:latin typeface="Calibri"/>
                <a:ea typeface="Calibri"/>
                <a:cs typeface="Calibri"/>
                <a:sym typeface="Calibri"/>
              </a:rPr>
              <a:t>The </a:t>
            </a:r>
            <a:r>
              <a:rPr lang="en-US" sz="1200" i="0" dirty="0">
                <a:solidFill>
                  <a:schemeClr val="dk1"/>
                </a:solidFill>
                <a:latin typeface="Calibri"/>
                <a:ea typeface="Calibri"/>
                <a:cs typeface="Calibri"/>
                <a:sym typeface="Calibri"/>
              </a:rPr>
              <a:t>arts are important for lifelong learning, the development of 21</a:t>
            </a:r>
            <a:r>
              <a:rPr lang="en-US" sz="1200" i="0" baseline="30000" dirty="0">
                <a:solidFill>
                  <a:schemeClr val="dk1"/>
                </a:solidFill>
                <a:latin typeface="Calibri"/>
                <a:ea typeface="Calibri"/>
                <a:cs typeface="Calibri"/>
                <a:sym typeface="Calibri"/>
              </a:rPr>
              <a:t>st</a:t>
            </a:r>
            <a:r>
              <a:rPr lang="en-US" sz="1200" i="0" dirty="0">
                <a:solidFill>
                  <a:schemeClr val="dk1"/>
                </a:solidFill>
                <a:latin typeface="Calibri"/>
                <a:ea typeface="Calibri"/>
                <a:cs typeface="Calibri"/>
                <a:sym typeface="Calibri"/>
              </a:rPr>
              <a:t> century skills and college and career </a:t>
            </a:r>
            <a:r>
              <a:rPr lang="en-US" sz="1200" i="0" dirty="0" smtClean="0">
                <a:solidFill>
                  <a:schemeClr val="dk1"/>
                </a:solidFill>
                <a:latin typeface="Calibri"/>
                <a:ea typeface="Calibri"/>
                <a:cs typeface="Calibri"/>
                <a:sym typeface="Calibri"/>
              </a:rPr>
              <a:t>readiness.</a:t>
            </a:r>
            <a:endParaRPr dirty="0"/>
          </a:p>
          <a:p>
            <a:pPr marL="0" lvl="0" indent="0" algn="l" rtl="0">
              <a:lnSpc>
                <a:spcPct val="100000"/>
              </a:lnSpc>
              <a:spcBef>
                <a:spcPts val="360"/>
              </a:spcBef>
              <a:spcAft>
                <a:spcPts val="0"/>
              </a:spcAft>
              <a:buClr>
                <a:schemeClr val="dk1"/>
              </a:buClr>
              <a:buSzPts val="1200"/>
              <a:buFont typeface="Arial" panose="020B0604020202020204" pitchFamily="34" charset="0"/>
              <a:buNone/>
            </a:pPr>
            <a:endParaRPr lang="en-US" sz="1200" i="0" dirty="0" smtClean="0">
              <a:solidFill>
                <a:schemeClr val="dk1"/>
              </a:solidFill>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Arial" panose="020B0604020202020204" pitchFamily="34" charset="0"/>
              <a:buChar char="•"/>
            </a:pPr>
            <a:r>
              <a:rPr lang="en-US" sz="1200" i="1" dirty="0" smtClean="0">
                <a:solidFill>
                  <a:schemeClr val="dk1"/>
                </a:solidFill>
                <a:latin typeface="Calibri"/>
                <a:ea typeface="Calibri"/>
                <a:cs typeface="Calibri"/>
                <a:sym typeface="Calibri"/>
              </a:rPr>
              <a:t>NOW </a:t>
            </a:r>
            <a:r>
              <a:rPr lang="en-US" sz="1200" i="1" dirty="0">
                <a:solidFill>
                  <a:schemeClr val="dk1"/>
                </a:solidFill>
                <a:latin typeface="Calibri"/>
                <a:ea typeface="Calibri"/>
                <a:cs typeface="Calibri"/>
                <a:sym typeface="Calibri"/>
              </a:rPr>
              <a:t>is the time for the resurgence and expansion of arts instruction in California’s public </a:t>
            </a:r>
            <a:r>
              <a:rPr lang="en-US" sz="1200" i="1" dirty="0" smtClean="0">
                <a:solidFill>
                  <a:schemeClr val="dk1"/>
                </a:solidFill>
                <a:latin typeface="Calibri"/>
                <a:ea typeface="Calibri"/>
                <a:cs typeface="Calibri"/>
                <a:sym typeface="Calibri"/>
              </a:rPr>
              <a:t>schools!</a:t>
            </a:r>
            <a:endParaRPr sz="1200" i="1"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Font typeface="Arial" panose="020B0604020202020204" pitchFamily="34" charset="0"/>
              <a:buNone/>
            </a:pPr>
            <a:endParaRPr dirty="0"/>
          </a:p>
          <a:p>
            <a:pPr marL="0" lvl="0" indent="0" algn="l" rtl="0">
              <a:lnSpc>
                <a:spcPct val="100000"/>
              </a:lnSpc>
              <a:spcBef>
                <a:spcPts val="360"/>
              </a:spcBef>
              <a:spcAft>
                <a:spcPts val="0"/>
              </a:spcAft>
              <a:buNone/>
            </a:pPr>
            <a:r>
              <a:rPr lang="en-US" dirty="0"/>
              <a:t>Because </a:t>
            </a:r>
            <a:r>
              <a:rPr lang="en-US" b="1" i="1" dirty="0"/>
              <a:t>CREATIVITY IS NOT OPTIONAL!!!</a:t>
            </a:r>
            <a:endParaRPr b="1" i="1" dirty="0"/>
          </a:p>
          <a:p>
            <a:pPr marL="0" lvl="0" indent="0" algn="l" rtl="0">
              <a:lnSpc>
                <a:spcPct val="100000"/>
              </a:lnSpc>
              <a:spcBef>
                <a:spcPts val="330"/>
              </a:spcBef>
              <a:spcAft>
                <a:spcPts val="0"/>
              </a:spcAft>
              <a:buSzPts val="1400"/>
              <a:buNone/>
            </a:pPr>
            <a:endParaRPr sz="1100" dirty="0"/>
          </a:p>
        </p:txBody>
      </p:sp>
      <p:sp>
        <p:nvSpPr>
          <p:cNvPr id="191" name="Google Shape;191;p12: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4" name="Google Shape;204;p14: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34290" lvl="0" indent="0" algn="l" rtl="0">
              <a:lnSpc>
                <a:spcPct val="100000"/>
              </a:lnSpc>
              <a:spcBef>
                <a:spcPts val="0"/>
              </a:spcBef>
              <a:spcAft>
                <a:spcPts val="0"/>
              </a:spcAft>
              <a:buClr>
                <a:srgbClr val="00B0F0"/>
              </a:buClr>
              <a:buSzPts val="1200"/>
              <a:buFont typeface="Calibri"/>
              <a:buNone/>
            </a:pPr>
            <a:r>
              <a:rPr lang="en-US" dirty="0">
                <a:solidFill>
                  <a:srgbClr val="000000"/>
                </a:solidFill>
              </a:rPr>
              <a:t>The VAPA Guide lets you know what </a:t>
            </a:r>
            <a:r>
              <a:rPr lang="en-US" i="1" dirty="0">
                <a:solidFill>
                  <a:srgbClr val="000000"/>
                </a:solidFill>
              </a:rPr>
              <a:t>should be happening </a:t>
            </a:r>
            <a:r>
              <a:rPr lang="en-US" dirty="0">
                <a:solidFill>
                  <a:srgbClr val="000000"/>
                </a:solidFill>
              </a:rPr>
              <a:t>in every school district – and the Arts Education Data Project shows you if it's </a:t>
            </a:r>
            <a:r>
              <a:rPr lang="en-US" i="1" dirty="0">
                <a:solidFill>
                  <a:srgbClr val="000000"/>
                </a:solidFill>
              </a:rPr>
              <a:t>actually happening</a:t>
            </a:r>
            <a:r>
              <a:rPr lang="en-US" dirty="0">
                <a:solidFill>
                  <a:srgbClr val="000000"/>
                </a:solidFill>
              </a:rPr>
              <a:t>.</a:t>
            </a:r>
            <a:endParaRPr dirty="0">
              <a:solidFill>
                <a:srgbClr val="000000"/>
              </a:solidFill>
            </a:endParaRPr>
          </a:p>
          <a:p>
            <a:pPr marL="34290" lvl="0" indent="0" algn="l" rtl="0">
              <a:lnSpc>
                <a:spcPct val="100000"/>
              </a:lnSpc>
              <a:spcBef>
                <a:spcPts val="360"/>
              </a:spcBef>
              <a:spcAft>
                <a:spcPts val="0"/>
              </a:spcAft>
              <a:buClr>
                <a:srgbClr val="00B0F0"/>
              </a:buClr>
              <a:buSzPts val="1200"/>
              <a:buFont typeface="Calibri"/>
              <a:buNone/>
            </a:pPr>
            <a:endParaRPr dirty="0">
              <a:solidFill>
                <a:srgbClr val="000000"/>
              </a:solidFill>
            </a:endParaRPr>
          </a:p>
          <a:p>
            <a:pPr marL="34290" lvl="0" indent="0" algn="l" rtl="0">
              <a:lnSpc>
                <a:spcPct val="100000"/>
              </a:lnSpc>
              <a:spcBef>
                <a:spcPts val="360"/>
              </a:spcBef>
              <a:spcAft>
                <a:spcPts val="0"/>
              </a:spcAft>
              <a:buClr>
                <a:srgbClr val="00B0F0"/>
              </a:buClr>
              <a:buSzPts val="1200"/>
              <a:buFont typeface="Calibri"/>
              <a:buNone/>
            </a:pPr>
            <a:r>
              <a:rPr lang="en-US" dirty="0" smtClean="0">
                <a:solidFill>
                  <a:srgbClr val="000000"/>
                </a:solidFill>
              </a:rPr>
              <a:t>Until </a:t>
            </a:r>
            <a:r>
              <a:rPr lang="en-US" dirty="0">
                <a:solidFill>
                  <a:srgbClr val="000000"/>
                </a:solidFill>
              </a:rPr>
              <a:t>now, we lacked the tools to show us where (and how) arts education is offered across the state. That’s why CreateCA, the California Department of Education, and the National Arts Education Data Project have joined together to provide a new suite of tools to help increase participation and ensure student success through the arts.</a:t>
            </a:r>
            <a:endParaRPr dirty="0">
              <a:solidFill>
                <a:srgbClr val="000000"/>
              </a:solidFill>
            </a:endParaRPr>
          </a:p>
          <a:p>
            <a:pPr marL="34290" lvl="0" indent="0" algn="l" rtl="0">
              <a:lnSpc>
                <a:spcPct val="100000"/>
              </a:lnSpc>
              <a:spcBef>
                <a:spcPts val="360"/>
              </a:spcBef>
              <a:spcAft>
                <a:spcPts val="0"/>
              </a:spcAft>
              <a:buClr>
                <a:srgbClr val="00B0F0"/>
              </a:buClr>
              <a:buSzPts val="1200"/>
              <a:buFont typeface="Calibri"/>
              <a:buNone/>
            </a:pPr>
            <a:endParaRPr dirty="0">
              <a:solidFill>
                <a:srgbClr val="000000"/>
              </a:solidFill>
            </a:endParaRPr>
          </a:p>
          <a:p>
            <a:pPr marL="34290" lvl="0" indent="0" algn="l" rtl="0">
              <a:lnSpc>
                <a:spcPct val="100000"/>
              </a:lnSpc>
              <a:spcBef>
                <a:spcPts val="360"/>
              </a:spcBef>
              <a:spcAft>
                <a:spcPts val="0"/>
              </a:spcAft>
              <a:buClr>
                <a:srgbClr val="00B0F0"/>
              </a:buClr>
              <a:buSzPts val="1200"/>
              <a:buFont typeface="Calibri"/>
              <a:buNone/>
            </a:pPr>
            <a:r>
              <a:rPr lang="en-US" dirty="0">
                <a:solidFill>
                  <a:srgbClr val="000000"/>
                </a:solidFill>
              </a:rPr>
              <a:t>The </a:t>
            </a:r>
            <a:r>
              <a:rPr lang="en-US" dirty="0" smtClean="0">
                <a:solidFill>
                  <a:srgbClr val="000000"/>
                </a:solidFill>
              </a:rPr>
              <a:t>Arts </a:t>
            </a:r>
            <a:r>
              <a:rPr lang="en-US" dirty="0">
                <a:solidFill>
                  <a:srgbClr val="000000"/>
                </a:solidFill>
              </a:rPr>
              <a:t>Education Data Project helps you see what arts offerings there are in your school, school district, and statewide for grades 6-12.  </a:t>
            </a:r>
            <a:endParaRPr lang="en-US" dirty="0" smtClean="0">
              <a:solidFill>
                <a:srgbClr val="000000"/>
              </a:solidFill>
            </a:endParaRPr>
          </a:p>
          <a:p>
            <a:pPr marL="34290" lvl="0" indent="0" algn="l" rtl="0">
              <a:lnSpc>
                <a:spcPct val="100000"/>
              </a:lnSpc>
              <a:spcBef>
                <a:spcPts val="360"/>
              </a:spcBef>
              <a:spcAft>
                <a:spcPts val="0"/>
              </a:spcAft>
              <a:buClr>
                <a:srgbClr val="00B0F0"/>
              </a:buClr>
              <a:buSzPts val="1200"/>
              <a:buFont typeface="Calibri"/>
              <a:buNone/>
            </a:pPr>
            <a:r>
              <a:rPr lang="en-US" i="1" dirty="0" smtClean="0">
                <a:solidFill>
                  <a:srgbClr val="000000"/>
                </a:solidFill>
              </a:rPr>
              <a:t>Note</a:t>
            </a:r>
            <a:r>
              <a:rPr lang="en-US" i="1" dirty="0">
                <a:solidFill>
                  <a:srgbClr val="000000"/>
                </a:solidFill>
              </a:rPr>
              <a:t>:  Kindergarten through 5th grade data is not included on the website at this time. </a:t>
            </a:r>
            <a:endParaRPr i="1" dirty="0">
              <a:solidFill>
                <a:srgbClr val="000000"/>
              </a:solidFill>
            </a:endParaRPr>
          </a:p>
          <a:p>
            <a:pPr marL="0" lvl="0" indent="0" algn="l" rtl="0">
              <a:lnSpc>
                <a:spcPct val="100000"/>
              </a:lnSpc>
              <a:spcBef>
                <a:spcPts val="360"/>
              </a:spcBef>
              <a:spcAft>
                <a:spcPts val="0"/>
              </a:spcAft>
              <a:buSzPts val="1400"/>
              <a:buNone/>
            </a:pPr>
            <a:endParaRPr dirty="0">
              <a:solidFill>
                <a:srgbClr val="000000"/>
              </a:solidFill>
            </a:endParaRPr>
          </a:p>
        </p:txBody>
      </p:sp>
      <p:sp>
        <p:nvSpPr>
          <p:cNvPr id="205" name="Google Shape;205;p14: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5:notes"/>
          <p:cNvSpPr txBox="1">
            <a:spLocks noGrp="1"/>
          </p:cNvSpPr>
          <p:nvPr>
            <p:ph type="body" idx="1"/>
          </p:nvPr>
        </p:nvSpPr>
        <p:spPr>
          <a:xfrm>
            <a:off x="934721" y="4416426"/>
            <a:ext cx="5141100" cy="4181400"/>
          </a:xfrm>
          <a:prstGeom prst="rect">
            <a:avLst/>
          </a:prstGeom>
          <a:noFill/>
          <a:ln>
            <a:noFill/>
          </a:ln>
        </p:spPr>
        <p:txBody>
          <a:bodyPr spcFirstLastPara="1" wrap="square" lIns="92425" tIns="46200" rIns="92425" bIns="46200" anchor="t" anchorCtr="0">
            <a:noAutofit/>
          </a:bodyPr>
          <a:lstStyle/>
          <a:p>
            <a:pPr marL="171450" lvl="0" indent="-171450" algn="l" rtl="0">
              <a:lnSpc>
                <a:spcPct val="100000"/>
              </a:lnSpc>
              <a:spcBef>
                <a:spcPts val="360"/>
              </a:spcBef>
              <a:spcAft>
                <a:spcPts val="0"/>
              </a:spcAft>
              <a:buSzPts val="1400"/>
              <a:buFont typeface="Arial" panose="020B0604020202020204" pitchFamily="34" charset="0"/>
              <a:buChar char="•"/>
            </a:pPr>
            <a:r>
              <a:rPr lang="en-US" dirty="0"/>
              <a:t>Only 39% of children in the state take an arts class-- that leaves 2.1 million 6th through 12th graders without art.</a:t>
            </a:r>
            <a:endParaRPr dirty="0"/>
          </a:p>
          <a:p>
            <a:pPr marL="171450" lvl="0" indent="-171450" algn="l" rtl="0">
              <a:lnSpc>
                <a:spcPct val="100000"/>
              </a:lnSpc>
              <a:spcBef>
                <a:spcPts val="360"/>
              </a:spcBef>
              <a:spcAft>
                <a:spcPts val="0"/>
              </a:spcAft>
              <a:buSzPts val="1400"/>
              <a:buFont typeface="Arial" panose="020B0604020202020204" pitchFamily="34" charset="0"/>
              <a:buChar char="•"/>
            </a:pPr>
            <a:endParaRPr dirty="0"/>
          </a:p>
          <a:p>
            <a:pPr marL="171450" lvl="0" indent="-171450" algn="l" rtl="0">
              <a:lnSpc>
                <a:spcPct val="100000"/>
              </a:lnSpc>
              <a:spcBef>
                <a:spcPts val="360"/>
              </a:spcBef>
              <a:spcAft>
                <a:spcPts val="0"/>
              </a:spcAft>
              <a:buSzPts val="1400"/>
              <a:buFont typeface="Arial" panose="020B0604020202020204" pitchFamily="34" charset="0"/>
              <a:buChar char="•"/>
            </a:pPr>
            <a:r>
              <a:rPr lang="en-US" dirty="0"/>
              <a:t>There are 85,000 kids in the state who have NO art classes offered at their </a:t>
            </a:r>
            <a:r>
              <a:rPr lang="en-US" dirty="0" smtClean="0"/>
              <a:t>school</a:t>
            </a:r>
            <a:r>
              <a:rPr lang="en-US" baseline="0" dirty="0" smtClean="0"/>
              <a:t> –</a:t>
            </a:r>
            <a:r>
              <a:rPr lang="en-US" dirty="0" smtClean="0"/>
              <a:t> </a:t>
            </a:r>
            <a:r>
              <a:rPr lang="en-US" i="1" dirty="0"/>
              <a:t>this is a huge equity issue</a:t>
            </a:r>
            <a:r>
              <a:rPr lang="en-US" dirty="0"/>
              <a:t>!</a:t>
            </a:r>
            <a:endParaRPr dirty="0"/>
          </a:p>
          <a:p>
            <a:pPr marL="171450" lvl="0" indent="-171450" algn="l" rtl="0">
              <a:lnSpc>
                <a:spcPct val="100000"/>
              </a:lnSpc>
              <a:spcBef>
                <a:spcPts val="360"/>
              </a:spcBef>
              <a:spcAft>
                <a:spcPts val="0"/>
              </a:spcAft>
              <a:buSzPts val="1400"/>
              <a:buFont typeface="Arial" panose="020B0604020202020204" pitchFamily="34" charset="0"/>
              <a:buChar char="•"/>
            </a:pPr>
            <a:endParaRPr dirty="0"/>
          </a:p>
          <a:p>
            <a:pPr marL="171450" lvl="0" indent="-171450" algn="l" rtl="0">
              <a:lnSpc>
                <a:spcPct val="100000"/>
              </a:lnSpc>
              <a:spcBef>
                <a:spcPts val="360"/>
              </a:spcBef>
              <a:spcAft>
                <a:spcPts val="0"/>
              </a:spcAft>
              <a:buSzPts val="1400"/>
              <a:buFont typeface="Arial" panose="020B0604020202020204" pitchFamily="34" charset="0"/>
              <a:buChar char="•"/>
            </a:pPr>
            <a:r>
              <a:rPr lang="en-US" dirty="0"/>
              <a:t>Across the state </a:t>
            </a:r>
            <a:r>
              <a:rPr lang="en-US" i="1" dirty="0"/>
              <a:t>only 17% of students enrolled in art </a:t>
            </a:r>
            <a:r>
              <a:rPr lang="en-US" i="1" dirty="0" smtClean="0"/>
              <a:t>classes</a:t>
            </a:r>
            <a:r>
              <a:rPr lang="en-US" dirty="0" smtClean="0"/>
              <a:t>:</a:t>
            </a:r>
          </a:p>
          <a:p>
            <a:pPr marL="628650" lvl="1" indent="-171450" algn="l" rtl="0">
              <a:lnSpc>
                <a:spcPct val="100000"/>
              </a:lnSpc>
              <a:spcBef>
                <a:spcPts val="360"/>
              </a:spcBef>
              <a:spcAft>
                <a:spcPts val="0"/>
              </a:spcAft>
              <a:buSzPts val="1400"/>
              <a:buFont typeface="Arial" panose="020B0604020202020204" pitchFamily="34" charset="0"/>
              <a:buChar char="•"/>
            </a:pPr>
            <a:endParaRPr lang="en-US" dirty="0" smtClean="0"/>
          </a:p>
          <a:p>
            <a:pPr marL="628650" lvl="1" indent="-171450" algn="l" rtl="0">
              <a:lnSpc>
                <a:spcPct val="100000"/>
              </a:lnSpc>
              <a:spcBef>
                <a:spcPts val="360"/>
              </a:spcBef>
              <a:spcAft>
                <a:spcPts val="0"/>
              </a:spcAft>
              <a:buSzPts val="1400"/>
              <a:buFont typeface="Arial" panose="020B0604020202020204" pitchFamily="34" charset="0"/>
              <a:buChar char="•"/>
            </a:pPr>
            <a:r>
              <a:rPr lang="en-US" dirty="0" smtClean="0"/>
              <a:t>14</a:t>
            </a:r>
            <a:r>
              <a:rPr lang="en-US" dirty="0"/>
              <a:t>% in </a:t>
            </a:r>
            <a:r>
              <a:rPr lang="en-US" dirty="0" smtClean="0"/>
              <a:t>music</a:t>
            </a:r>
          </a:p>
          <a:p>
            <a:pPr marL="628650" lvl="1" indent="-171450" algn="l" rtl="0">
              <a:lnSpc>
                <a:spcPct val="100000"/>
              </a:lnSpc>
              <a:spcBef>
                <a:spcPts val="360"/>
              </a:spcBef>
              <a:spcAft>
                <a:spcPts val="0"/>
              </a:spcAft>
              <a:buSzPts val="1400"/>
              <a:buFont typeface="Arial" panose="020B0604020202020204" pitchFamily="34" charset="0"/>
              <a:buChar char="•"/>
            </a:pPr>
            <a:r>
              <a:rPr lang="en-US" dirty="0" smtClean="0"/>
              <a:t>6</a:t>
            </a:r>
            <a:r>
              <a:rPr lang="en-US" dirty="0"/>
              <a:t>% in media </a:t>
            </a:r>
            <a:r>
              <a:rPr lang="en-US" dirty="0" smtClean="0"/>
              <a:t>arts</a:t>
            </a:r>
          </a:p>
          <a:p>
            <a:pPr marL="628650" lvl="1" indent="-171450" algn="l" rtl="0">
              <a:lnSpc>
                <a:spcPct val="100000"/>
              </a:lnSpc>
              <a:spcBef>
                <a:spcPts val="360"/>
              </a:spcBef>
              <a:spcAft>
                <a:spcPts val="0"/>
              </a:spcAft>
              <a:buSzPts val="1400"/>
              <a:buFont typeface="Arial" panose="020B0604020202020204" pitchFamily="34" charset="0"/>
              <a:buChar char="•"/>
            </a:pPr>
            <a:r>
              <a:rPr lang="en-US" dirty="0" smtClean="0"/>
              <a:t>4</a:t>
            </a:r>
            <a:r>
              <a:rPr lang="en-US" dirty="0"/>
              <a:t>% in </a:t>
            </a:r>
            <a:r>
              <a:rPr lang="en-US" dirty="0" smtClean="0"/>
              <a:t>theater</a:t>
            </a:r>
          </a:p>
          <a:p>
            <a:pPr marL="628650" lvl="1" indent="-171450" algn="l" rtl="0">
              <a:lnSpc>
                <a:spcPct val="100000"/>
              </a:lnSpc>
              <a:spcBef>
                <a:spcPts val="360"/>
              </a:spcBef>
              <a:spcAft>
                <a:spcPts val="0"/>
              </a:spcAft>
              <a:buSzPts val="1400"/>
              <a:buFont typeface="Arial" panose="020B0604020202020204" pitchFamily="34" charset="0"/>
              <a:buChar char="•"/>
            </a:pPr>
            <a:r>
              <a:rPr lang="en-US" dirty="0" smtClean="0"/>
              <a:t>2</a:t>
            </a:r>
            <a:r>
              <a:rPr lang="en-US" dirty="0"/>
              <a:t>% in </a:t>
            </a:r>
            <a:r>
              <a:rPr lang="en-US" dirty="0" smtClean="0"/>
              <a:t>dance</a:t>
            </a:r>
          </a:p>
          <a:p>
            <a:pPr marL="628650" lvl="1" indent="-171450" algn="l" rtl="0">
              <a:lnSpc>
                <a:spcPct val="100000"/>
              </a:lnSpc>
              <a:spcBef>
                <a:spcPts val="360"/>
              </a:spcBef>
              <a:spcAft>
                <a:spcPts val="0"/>
              </a:spcAft>
              <a:buSzPts val="1400"/>
              <a:buFont typeface="Arial" panose="020B0604020202020204" pitchFamily="34" charset="0"/>
              <a:buChar char="•"/>
            </a:pPr>
            <a:r>
              <a:rPr lang="en-US" i="1" dirty="0" smtClean="0"/>
              <a:t>we </a:t>
            </a:r>
            <a:r>
              <a:rPr lang="en-US" i="1" dirty="0"/>
              <a:t>can do so much better than that!</a:t>
            </a:r>
            <a:endParaRPr i="1" dirty="0"/>
          </a:p>
        </p:txBody>
      </p:sp>
      <p:sp>
        <p:nvSpPr>
          <p:cNvPr id="213" name="Google Shape;213;p15:notes"/>
          <p:cNvSpPr txBox="1">
            <a:spLocks noGrp="1"/>
          </p:cNvSpPr>
          <p:nvPr>
            <p:ph type="sldNum" idx="12"/>
          </p:nvPr>
        </p:nvSpPr>
        <p:spPr>
          <a:xfrm>
            <a:off x="3971752" y="8832850"/>
            <a:ext cx="3038700" cy="463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16:notes"/>
          <p:cNvSpPr txBox="1">
            <a:spLocks noGrp="1"/>
          </p:cNvSpPr>
          <p:nvPr>
            <p:ph type="body" idx="1"/>
          </p:nvPr>
        </p:nvSpPr>
        <p:spPr>
          <a:xfrm>
            <a:off x="934721" y="4416426"/>
            <a:ext cx="5141100" cy="4181400"/>
          </a:xfrm>
          <a:prstGeom prst="rect">
            <a:avLst/>
          </a:prstGeom>
          <a:noFill/>
          <a:ln>
            <a:noFill/>
          </a:ln>
        </p:spPr>
        <p:txBody>
          <a:bodyPr spcFirstLastPara="1" wrap="square" lIns="92425" tIns="46200" rIns="92425" bIns="46200" anchor="t" anchorCtr="0">
            <a:noAutofit/>
          </a:bodyPr>
          <a:lstStyle/>
          <a:p>
            <a:pPr marL="171450" lvl="0" indent="-171450" algn="l" rtl="0">
              <a:lnSpc>
                <a:spcPct val="100000"/>
              </a:lnSpc>
              <a:spcBef>
                <a:spcPts val="360"/>
              </a:spcBef>
              <a:spcAft>
                <a:spcPts val="0"/>
              </a:spcAft>
              <a:buSzPts val="1400"/>
              <a:buFont typeface="Arial" panose="020B0604020202020204" pitchFamily="34" charset="0"/>
              <a:buChar char="•"/>
            </a:pPr>
            <a:r>
              <a:rPr lang="en-US" dirty="0"/>
              <a:t>CAPTA has partnered with Create </a:t>
            </a:r>
            <a:r>
              <a:rPr lang="en-US" dirty="0" smtClean="0"/>
              <a:t>CA, </a:t>
            </a:r>
            <a:r>
              <a:rPr lang="en-US" dirty="0"/>
              <a:t>and </a:t>
            </a:r>
            <a:r>
              <a:rPr lang="en-US" dirty="0" smtClean="0"/>
              <a:t>arts &amp;</a:t>
            </a:r>
            <a:r>
              <a:rPr lang="en-US" baseline="0" dirty="0" smtClean="0"/>
              <a:t> </a:t>
            </a:r>
            <a:r>
              <a:rPr lang="en-US" dirty="0" smtClean="0"/>
              <a:t>education </a:t>
            </a:r>
            <a:r>
              <a:rPr lang="en-US" dirty="0"/>
              <a:t>agencies from across the state to launch a new public will campaign.</a:t>
            </a:r>
            <a:endParaRPr dirty="0"/>
          </a:p>
          <a:p>
            <a:pPr marL="171450" lvl="0" indent="-171450" algn="l" rtl="0">
              <a:lnSpc>
                <a:spcPct val="100000"/>
              </a:lnSpc>
              <a:spcBef>
                <a:spcPts val="360"/>
              </a:spcBef>
              <a:spcAft>
                <a:spcPts val="0"/>
              </a:spcAft>
              <a:buSzPts val="1400"/>
              <a:buFont typeface="Arial" panose="020B0604020202020204" pitchFamily="34" charset="0"/>
              <a:buChar char="•"/>
            </a:pPr>
            <a:endParaRPr dirty="0"/>
          </a:p>
          <a:p>
            <a:pPr marL="171450" lvl="0" indent="-171450" algn="l" rtl="0">
              <a:lnSpc>
                <a:spcPct val="100000"/>
              </a:lnSpc>
              <a:spcBef>
                <a:spcPts val="360"/>
              </a:spcBef>
              <a:spcAft>
                <a:spcPts val="0"/>
              </a:spcAft>
              <a:buSzPts val="1400"/>
              <a:buFont typeface="Arial" panose="020B0604020202020204" pitchFamily="34" charset="0"/>
              <a:buChar char="•"/>
            </a:pPr>
            <a:r>
              <a:rPr lang="en-US" dirty="0"/>
              <a:t>We are working to unite people, communities, and organizations under the shared vision that </a:t>
            </a:r>
            <a:r>
              <a:rPr lang="en-US" i="1" dirty="0"/>
              <a:t>every student </a:t>
            </a:r>
            <a:r>
              <a:rPr lang="en-US" i="1" dirty="0" smtClean="0"/>
              <a:t>can</a:t>
            </a:r>
            <a:r>
              <a:rPr lang="en-US" i="1" baseline="0" dirty="0" smtClean="0"/>
              <a:t> – </a:t>
            </a:r>
            <a:r>
              <a:rPr lang="en-US" i="1" dirty="0" smtClean="0"/>
              <a:t>and must</a:t>
            </a:r>
            <a:r>
              <a:rPr lang="en-US" i="1" baseline="0" dirty="0" smtClean="0"/>
              <a:t> – </a:t>
            </a:r>
            <a:r>
              <a:rPr lang="en-US" i="1" dirty="0" smtClean="0"/>
              <a:t>receive </a:t>
            </a:r>
            <a:r>
              <a:rPr lang="en-US" i="1" dirty="0"/>
              <a:t>a dynamic, sequential education through the arts</a:t>
            </a:r>
            <a:r>
              <a:rPr lang="en-US" dirty="0"/>
              <a:t>.</a:t>
            </a:r>
            <a:endParaRPr dirty="0"/>
          </a:p>
          <a:p>
            <a:pPr marL="171450" lvl="0" indent="-171450" algn="l" rtl="0">
              <a:lnSpc>
                <a:spcPct val="100000"/>
              </a:lnSpc>
              <a:spcBef>
                <a:spcPts val="360"/>
              </a:spcBef>
              <a:spcAft>
                <a:spcPts val="0"/>
              </a:spcAft>
              <a:buSzPts val="1400"/>
              <a:buFont typeface="Arial" panose="020B0604020202020204" pitchFamily="34" charset="0"/>
              <a:buChar char="•"/>
            </a:pPr>
            <a:endParaRPr dirty="0"/>
          </a:p>
          <a:p>
            <a:pPr marL="171450" lvl="0" indent="-171450" algn="l" rtl="0">
              <a:lnSpc>
                <a:spcPct val="100000"/>
              </a:lnSpc>
              <a:spcBef>
                <a:spcPts val="360"/>
              </a:spcBef>
              <a:spcAft>
                <a:spcPts val="0"/>
              </a:spcAft>
              <a:buSzPts val="1400"/>
              <a:buFont typeface="Arial" panose="020B0604020202020204" pitchFamily="34" charset="0"/>
              <a:buChar char="•"/>
            </a:pPr>
            <a:r>
              <a:rPr lang="en-US" dirty="0"/>
              <a:t>To reach every child, it will take all of us!  Please visit </a:t>
            </a:r>
            <a:r>
              <a:rPr lang="en-US" u="sng" dirty="0" smtClean="0"/>
              <a:t>capta.org</a:t>
            </a:r>
            <a:r>
              <a:rPr lang="en-US" dirty="0" smtClean="0"/>
              <a:t> to </a:t>
            </a:r>
            <a:r>
              <a:rPr lang="en-US" dirty="0"/>
              <a:t>get more information on arts advocacy, to share your arts story, and to find links to the campaign website.  </a:t>
            </a:r>
            <a:endParaRPr dirty="0"/>
          </a:p>
          <a:p>
            <a:pPr marL="171450" lvl="0" indent="-171450" algn="l" rtl="0">
              <a:lnSpc>
                <a:spcPct val="100000"/>
              </a:lnSpc>
              <a:spcBef>
                <a:spcPts val="360"/>
              </a:spcBef>
              <a:spcAft>
                <a:spcPts val="0"/>
              </a:spcAft>
              <a:buSzPts val="1400"/>
              <a:buFont typeface="Arial" panose="020B0604020202020204" pitchFamily="34" charset="0"/>
              <a:buChar char="•"/>
            </a:pPr>
            <a:endParaRPr dirty="0"/>
          </a:p>
          <a:p>
            <a:pPr marL="171450" lvl="0" indent="-171450" algn="l" rtl="0">
              <a:lnSpc>
                <a:spcPct val="100000"/>
              </a:lnSpc>
              <a:spcBef>
                <a:spcPts val="360"/>
              </a:spcBef>
              <a:spcAft>
                <a:spcPts val="0"/>
              </a:spcAft>
              <a:buSzPts val="1400"/>
              <a:buFont typeface="Arial" panose="020B0604020202020204" pitchFamily="34" charset="0"/>
              <a:buChar char="•"/>
            </a:pPr>
            <a:r>
              <a:rPr lang="en-US" dirty="0"/>
              <a:t>Working together we can make a difference for children across </a:t>
            </a:r>
            <a:r>
              <a:rPr lang="en-US" dirty="0" smtClean="0"/>
              <a:t>California, </a:t>
            </a:r>
            <a:r>
              <a:rPr lang="en-US" dirty="0"/>
              <a:t>and let our voices be </a:t>
            </a:r>
            <a:r>
              <a:rPr lang="en-US" dirty="0" smtClean="0"/>
              <a:t>heard. </a:t>
            </a:r>
            <a:r>
              <a:rPr lang="en-US" b="1" dirty="0"/>
              <a:t>CREATIVITY IS NOT </a:t>
            </a:r>
            <a:r>
              <a:rPr lang="en-US" b="1" dirty="0" smtClean="0"/>
              <a:t>OPTIONAL!</a:t>
            </a:r>
            <a:endParaRPr b="1"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i="1" dirty="0"/>
              <a:t>Thank you!</a:t>
            </a:r>
            <a:endParaRPr b="1" i="1" dirty="0"/>
          </a:p>
        </p:txBody>
      </p:sp>
      <p:sp>
        <p:nvSpPr>
          <p:cNvPr id="219" name="Google Shape;219;p16:notes"/>
          <p:cNvSpPr txBox="1">
            <a:spLocks noGrp="1"/>
          </p:cNvSpPr>
          <p:nvPr>
            <p:ph type="sldNum" idx="12"/>
          </p:nvPr>
        </p:nvSpPr>
        <p:spPr>
          <a:xfrm>
            <a:off x="3971752" y="8832850"/>
            <a:ext cx="3038700" cy="463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5" name="Google Shape;105;p2: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i="1" dirty="0"/>
              <a:t>Ask the audience</a:t>
            </a:r>
            <a:r>
              <a:rPr lang="en-US" i="1" dirty="0" smtClean="0"/>
              <a:t>:</a:t>
            </a:r>
          </a:p>
          <a:p>
            <a:pPr marL="0" lvl="0" indent="0" algn="l" rtl="0">
              <a:lnSpc>
                <a:spcPct val="100000"/>
              </a:lnSpc>
              <a:spcBef>
                <a:spcPts val="0"/>
              </a:spcBef>
              <a:spcAft>
                <a:spcPts val="0"/>
              </a:spcAft>
              <a:buSzPts val="1400"/>
              <a:buNone/>
            </a:pP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Raise </a:t>
            </a:r>
            <a:r>
              <a:rPr lang="en-US" dirty="0"/>
              <a:t>your hand if you had arts education when you were in </a:t>
            </a:r>
            <a:r>
              <a:rPr lang="en-US" dirty="0" smtClean="0"/>
              <a:t>school</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Raise </a:t>
            </a:r>
            <a:r>
              <a:rPr lang="en-US" dirty="0"/>
              <a:t>your hand if your child/ grandchild has arts </a:t>
            </a:r>
            <a:r>
              <a:rPr lang="en-US" dirty="0" smtClean="0"/>
              <a:t>classes </a:t>
            </a:r>
            <a:r>
              <a:rPr lang="en-US" dirty="0"/>
              <a:t>in their school </a:t>
            </a:r>
            <a:r>
              <a:rPr lang="en-US" dirty="0" smtClean="0"/>
              <a:t>now</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Raise </a:t>
            </a:r>
            <a:r>
              <a:rPr lang="en-US" dirty="0"/>
              <a:t>your hand if those art programs are fully or partially funded by </a:t>
            </a:r>
            <a:r>
              <a:rPr lang="en-US" dirty="0" smtClean="0"/>
              <a:t>PTA</a:t>
            </a:r>
            <a:endParaRPr dirty="0"/>
          </a:p>
        </p:txBody>
      </p:sp>
      <p:sp>
        <p:nvSpPr>
          <p:cNvPr id="106" name="Google Shape;106;p2: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3" name="Google Shape;113;p3: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171450" lvl="0" indent="-95250" algn="l" rtl="0">
              <a:lnSpc>
                <a:spcPct val="100000"/>
              </a:lnSpc>
              <a:spcBef>
                <a:spcPts val="360"/>
              </a:spcBef>
              <a:spcAft>
                <a:spcPts val="0"/>
              </a:spcAft>
              <a:buClr>
                <a:schemeClr val="dk1"/>
              </a:buClr>
              <a:buSzPts val="1200"/>
              <a:buFont typeface="Arial"/>
              <a:buNone/>
            </a:pPr>
            <a:r>
              <a:rPr lang="en-US" dirty="0"/>
              <a:t>There is a </a:t>
            </a:r>
            <a:r>
              <a:rPr lang="en-US" i="1" dirty="0"/>
              <a:t>strong</a:t>
            </a:r>
            <a:r>
              <a:rPr lang="en-US" dirty="0"/>
              <a:t> correlation between art and achievement</a:t>
            </a:r>
            <a:r>
              <a:rPr lang="en-US" dirty="0" smtClean="0"/>
              <a:t>:</a:t>
            </a:r>
          </a:p>
          <a:p>
            <a:pPr marL="171450" lvl="0" indent="-95250" algn="l" rtl="0">
              <a:lnSpc>
                <a:spcPct val="100000"/>
              </a:lnSpc>
              <a:spcBef>
                <a:spcPts val="360"/>
              </a:spcBef>
              <a:spcAft>
                <a:spcPts val="0"/>
              </a:spcAft>
              <a:buClr>
                <a:schemeClr val="dk1"/>
              </a:buClr>
              <a:buSzPts val="1200"/>
              <a:buFont typeface="Arial"/>
              <a:buNone/>
            </a:pPr>
            <a:endParaRPr dirty="0"/>
          </a:p>
          <a:p>
            <a:pPr marL="247650" lvl="0" indent="-171450" algn="l" rtl="0">
              <a:lnSpc>
                <a:spcPct val="100000"/>
              </a:lnSpc>
              <a:spcBef>
                <a:spcPts val="360"/>
              </a:spcBef>
              <a:spcAft>
                <a:spcPts val="0"/>
              </a:spcAft>
              <a:buClr>
                <a:schemeClr val="dk1"/>
              </a:buClr>
              <a:buSzPts val="1200"/>
              <a:buFont typeface="Arial" panose="020B0604020202020204" pitchFamily="34" charset="0"/>
              <a:buChar char="•"/>
            </a:pPr>
            <a:r>
              <a:rPr lang="en-US" dirty="0" smtClean="0"/>
              <a:t>Students </a:t>
            </a:r>
            <a:r>
              <a:rPr lang="en-US" dirty="0"/>
              <a:t>who participate in the </a:t>
            </a:r>
            <a:r>
              <a:rPr lang="en-US" dirty="0" smtClean="0"/>
              <a:t>arts </a:t>
            </a:r>
            <a:r>
              <a:rPr lang="en-US" dirty="0"/>
              <a:t>are 4 times more likely to be recognized for academic achievement</a:t>
            </a:r>
            <a:endParaRPr dirty="0"/>
          </a:p>
          <a:p>
            <a:pPr marL="247650" lvl="0" indent="-171450" algn="l" rtl="0">
              <a:lnSpc>
                <a:spcPct val="100000"/>
              </a:lnSpc>
              <a:spcBef>
                <a:spcPts val="360"/>
              </a:spcBef>
              <a:spcAft>
                <a:spcPts val="0"/>
              </a:spcAft>
              <a:buClr>
                <a:schemeClr val="dk1"/>
              </a:buClr>
              <a:buSzPts val="1200"/>
              <a:buFont typeface="Arial" panose="020B0604020202020204" pitchFamily="34" charset="0"/>
              <a:buChar char="•"/>
            </a:pPr>
            <a:r>
              <a:rPr lang="en-US" dirty="0" smtClean="0"/>
              <a:t>Students </a:t>
            </a:r>
            <a:r>
              <a:rPr lang="en-US" dirty="0"/>
              <a:t>who study art are 3 times more likely to have good attendance</a:t>
            </a:r>
            <a:endParaRPr dirty="0"/>
          </a:p>
          <a:p>
            <a:pPr marL="247650" lvl="0" indent="-171450" algn="l" rtl="0">
              <a:lnSpc>
                <a:spcPct val="100000"/>
              </a:lnSpc>
              <a:spcBef>
                <a:spcPts val="360"/>
              </a:spcBef>
              <a:spcAft>
                <a:spcPts val="0"/>
              </a:spcAft>
              <a:buClr>
                <a:schemeClr val="dk1"/>
              </a:buClr>
              <a:buSzPts val="1200"/>
              <a:buFont typeface="Arial" panose="020B0604020202020204" pitchFamily="34" charset="0"/>
              <a:buChar char="•"/>
            </a:pPr>
            <a:r>
              <a:rPr lang="en-US" dirty="0" smtClean="0"/>
              <a:t>Art </a:t>
            </a:r>
            <a:r>
              <a:rPr lang="en-US" dirty="0"/>
              <a:t>is proven to help at risk students</a:t>
            </a:r>
            <a:endParaRPr dirty="0"/>
          </a:p>
        </p:txBody>
      </p:sp>
      <p:sp>
        <p:nvSpPr>
          <p:cNvPr id="114" name="Google Shape;114;p3: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p4: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600"/>
              </a:spcBef>
              <a:spcAft>
                <a:spcPts val="0"/>
              </a:spcAft>
              <a:buFont typeface="Arial" panose="020B0604020202020204" pitchFamily="34" charset="0"/>
              <a:buNone/>
            </a:pPr>
            <a:endParaRPr lang="en-US" sz="1400" dirty="0" smtClean="0"/>
          </a:p>
          <a:p>
            <a:pPr marL="0" lvl="0" indent="0" algn="l" rtl="0">
              <a:lnSpc>
                <a:spcPct val="100000"/>
              </a:lnSpc>
              <a:spcBef>
                <a:spcPts val="600"/>
              </a:spcBef>
              <a:spcAft>
                <a:spcPts val="0"/>
              </a:spcAft>
              <a:buFont typeface="Calibri" panose="020F0502020204030204" pitchFamily="34" charset="0"/>
              <a:buNone/>
            </a:pPr>
            <a:r>
              <a:rPr lang="en-US" sz="1800" dirty="0" smtClean="0"/>
              <a:t>•</a:t>
            </a:r>
            <a:r>
              <a:rPr lang="en-US" sz="1400" dirty="0" smtClean="0"/>
              <a:t>   Students </a:t>
            </a:r>
            <a:r>
              <a:rPr lang="en-US" sz="1400" dirty="0"/>
              <a:t>who take four years of arts and music classes average almost 100 points higher on their SAT scores than students who take only one-half year or less.</a:t>
            </a:r>
            <a:endParaRPr sz="1400" dirty="0"/>
          </a:p>
          <a:p>
            <a:pPr marL="0" lvl="0" indent="0" algn="l" rtl="0">
              <a:lnSpc>
                <a:spcPct val="100000"/>
              </a:lnSpc>
              <a:spcBef>
                <a:spcPts val="600"/>
              </a:spcBef>
              <a:spcAft>
                <a:spcPts val="0"/>
              </a:spcAft>
              <a:buFont typeface="Calibri" panose="020F0502020204030204" pitchFamily="34" charset="0"/>
              <a:buNone/>
            </a:pPr>
            <a:r>
              <a:rPr lang="en-US" sz="1800" dirty="0" smtClean="0"/>
              <a:t>•</a:t>
            </a:r>
            <a:r>
              <a:rPr lang="en-US" sz="1400" dirty="0" smtClean="0"/>
              <a:t>   72 </a:t>
            </a:r>
            <a:r>
              <a:rPr lang="en-US" sz="1400" dirty="0"/>
              <a:t>percent of business leaders say that </a:t>
            </a:r>
            <a:r>
              <a:rPr lang="en-US" sz="1400" b="1" i="1" dirty="0"/>
              <a:t>creativity</a:t>
            </a:r>
            <a:r>
              <a:rPr lang="en-US" sz="1400" b="1" dirty="0"/>
              <a:t> </a:t>
            </a:r>
            <a:r>
              <a:rPr lang="en-US" sz="1400" dirty="0"/>
              <a:t>is the number one skill they are seeking when hiring</a:t>
            </a:r>
            <a:r>
              <a:rPr lang="en-US" sz="1400" dirty="0" smtClean="0"/>
              <a:t>.</a:t>
            </a:r>
            <a:endParaRPr sz="1400" dirty="0"/>
          </a:p>
        </p:txBody>
      </p:sp>
      <p:sp>
        <p:nvSpPr>
          <p:cNvPr id="122" name="Google Shape;122;p4: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5: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dirty="0"/>
              <a:t>As if all the data wasn’t impressive enough for schools to include the arts into daily curriculum, it is in the Ed Code.  This means that it is </a:t>
            </a:r>
            <a:r>
              <a:rPr lang="en-US" i="1" dirty="0"/>
              <a:t>mandated</a:t>
            </a:r>
            <a:r>
              <a:rPr lang="en-US" dirty="0"/>
              <a:t> that the arts be a part of a full, comprehensive curriculum.</a:t>
            </a:r>
            <a:endParaRPr dirty="0"/>
          </a:p>
          <a:p>
            <a:pPr marL="0" lvl="0" indent="0" algn="l" rtl="0">
              <a:lnSpc>
                <a:spcPct val="100000"/>
              </a:lnSpc>
              <a:spcBef>
                <a:spcPts val="360"/>
              </a:spcBef>
              <a:spcAft>
                <a:spcPts val="0"/>
              </a:spcAft>
              <a:buSzPts val="1400"/>
              <a:buNone/>
            </a:pPr>
            <a:endParaRPr lang="en-US" sz="1200" dirty="0">
              <a:solidFill>
                <a:schemeClr val="dk1"/>
              </a:solidFill>
              <a:latin typeface="Calibri"/>
              <a:ea typeface="Calibri"/>
              <a:cs typeface="Calibri"/>
              <a:sym typeface="Calibri"/>
            </a:endParaRPr>
          </a:p>
          <a:p>
            <a:pPr marL="171450" lvl="0" indent="-171450" algn="l" rtl="0">
              <a:lnSpc>
                <a:spcPct val="100000"/>
              </a:lnSpc>
              <a:spcBef>
                <a:spcPts val="360"/>
              </a:spcBef>
              <a:spcAft>
                <a:spcPts val="0"/>
              </a:spcAft>
              <a:buSzPts val="1400"/>
              <a:buFont typeface="Arial" panose="020B0604020202020204" pitchFamily="34" charset="0"/>
              <a:buChar char="•"/>
            </a:pPr>
            <a:r>
              <a:rPr lang="en-US" sz="1200" b="1" i="0" dirty="0" smtClean="0">
                <a:solidFill>
                  <a:schemeClr val="dk1"/>
                </a:solidFill>
                <a:latin typeface="Calibri"/>
                <a:ea typeface="Calibri"/>
                <a:cs typeface="Calibri"/>
                <a:sym typeface="Calibri"/>
              </a:rPr>
              <a:t>California </a:t>
            </a:r>
            <a:r>
              <a:rPr lang="en-US" sz="1200" b="1" i="0" dirty="0">
                <a:solidFill>
                  <a:schemeClr val="dk1"/>
                </a:solidFill>
                <a:latin typeface="Calibri"/>
                <a:ea typeface="Calibri"/>
                <a:cs typeface="Calibri"/>
                <a:sym typeface="Calibri"/>
              </a:rPr>
              <a:t>Education Code Section 51210 (grades 1-6) &amp; 51220 (grades 7 -12) </a:t>
            </a:r>
            <a:r>
              <a:rPr lang="en-US" sz="1200" dirty="0">
                <a:solidFill>
                  <a:schemeClr val="dk1"/>
                </a:solidFill>
                <a:latin typeface="Calibri"/>
                <a:ea typeface="Calibri"/>
                <a:cs typeface="Calibri"/>
                <a:sym typeface="Calibri"/>
              </a:rPr>
              <a:t>states that the adopted course study for grades 1-12 include the following areas of study: </a:t>
            </a:r>
            <a:r>
              <a:rPr lang="en-US" sz="1200" i="1" dirty="0">
                <a:solidFill>
                  <a:schemeClr val="dk1"/>
                </a:solidFill>
                <a:latin typeface="Calibri"/>
                <a:ea typeface="Calibri"/>
                <a:cs typeface="Calibri"/>
                <a:sym typeface="Calibri"/>
              </a:rPr>
              <a:t>visual and performing arts, including dance, music, theatre and visual arts aimed at the development of aesthetic appreciation and the skills of creative expression.</a:t>
            </a:r>
            <a:endParaRPr sz="1200" i="1"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dirty="0"/>
          </a:p>
        </p:txBody>
      </p:sp>
      <p:sp>
        <p:nvSpPr>
          <p:cNvPr id="128" name="Google Shape;128;p5: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6: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sz="1600" b="1" i="1" dirty="0">
                <a:highlight>
                  <a:srgbClr val="FFFF00"/>
                </a:highlight>
              </a:rPr>
              <a:t>Read this </a:t>
            </a:r>
            <a:r>
              <a:rPr lang="en-US" sz="1600" b="1" i="1" dirty="0" smtClean="0">
                <a:highlight>
                  <a:srgbClr val="FFFF00"/>
                </a:highlight>
              </a:rPr>
              <a:t>slide</a:t>
            </a:r>
            <a:r>
              <a:rPr lang="en-US" sz="1600" b="1" i="1" baseline="0" dirty="0" smtClean="0">
                <a:highlight>
                  <a:srgbClr val="FFFF00"/>
                </a:highlight>
              </a:rPr>
              <a:t> – </a:t>
            </a:r>
            <a:r>
              <a:rPr lang="en-US" sz="1600" b="1" i="1" dirty="0" smtClean="0">
                <a:highlight>
                  <a:srgbClr val="FFFF00"/>
                </a:highlight>
              </a:rPr>
              <a:t>it </a:t>
            </a:r>
            <a:r>
              <a:rPr lang="en-US" sz="1600" b="1" i="1" dirty="0">
                <a:highlight>
                  <a:srgbClr val="FFFF00"/>
                </a:highlight>
              </a:rPr>
              <a:t>is impactful</a:t>
            </a:r>
            <a:r>
              <a:rPr lang="en-US" sz="1600" b="1" i="1" dirty="0" smtClean="0">
                <a:highlight>
                  <a:srgbClr val="FFFF00"/>
                </a:highlight>
              </a:rPr>
              <a:t>!!! </a:t>
            </a:r>
            <a:endParaRPr sz="1600" b="1" i="1" dirty="0">
              <a:highlight>
                <a:srgbClr val="FFFF00"/>
              </a:highlight>
            </a:endParaRPr>
          </a:p>
        </p:txBody>
      </p:sp>
      <p:sp>
        <p:nvSpPr>
          <p:cNvPr id="136" name="Google Shape;136;p6: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7: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171450" lvl="0" indent="-95250" algn="l" rtl="0">
              <a:lnSpc>
                <a:spcPct val="100000"/>
              </a:lnSpc>
              <a:spcBef>
                <a:spcPts val="360"/>
              </a:spcBef>
              <a:spcAft>
                <a:spcPts val="0"/>
              </a:spcAft>
              <a:buClr>
                <a:schemeClr val="dk1"/>
              </a:buClr>
              <a:buSzPts val="1200"/>
              <a:buFont typeface="Arial"/>
              <a:buNone/>
            </a:pPr>
            <a:r>
              <a:rPr lang="en-US" dirty="0"/>
              <a:t>The pendulum of education has swung back this </a:t>
            </a:r>
            <a:r>
              <a:rPr lang="en-US" dirty="0" smtClean="0"/>
              <a:t>way</a:t>
            </a:r>
            <a:r>
              <a:rPr lang="en-US" baseline="0" dirty="0" smtClean="0"/>
              <a:t> – </a:t>
            </a:r>
            <a:r>
              <a:rPr lang="en-US" dirty="0" smtClean="0"/>
              <a:t>teachers </a:t>
            </a:r>
            <a:r>
              <a:rPr lang="en-US" dirty="0"/>
              <a:t>and administrators </a:t>
            </a:r>
            <a:r>
              <a:rPr lang="en-US" dirty="0" smtClean="0"/>
              <a:t>are </a:t>
            </a:r>
            <a:r>
              <a:rPr lang="en-US" dirty="0"/>
              <a:t>seeing more and more the value of teaching to the </a:t>
            </a:r>
            <a:r>
              <a:rPr lang="en-US" i="1" dirty="0"/>
              <a:t>whole child</a:t>
            </a:r>
            <a:r>
              <a:rPr lang="en-US" dirty="0"/>
              <a:t>.</a:t>
            </a:r>
            <a:endParaRPr sz="1200" b="0" i="0" dirty="0">
              <a:solidFill>
                <a:schemeClr val="dk1"/>
              </a:solidFill>
              <a:latin typeface="Calibri"/>
              <a:ea typeface="Calibri"/>
              <a:cs typeface="Calibri"/>
              <a:sym typeface="Calibri"/>
            </a:endParaRPr>
          </a:p>
        </p:txBody>
      </p:sp>
      <p:sp>
        <p:nvSpPr>
          <p:cNvPr id="144" name="Google Shape;144;p7: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8: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California State PTA and our arts partners have some amazing resources for you</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Our </a:t>
            </a:r>
            <a:r>
              <a:rPr lang="en-US" dirty="0"/>
              <a:t>VAPA Guide (hold it up for all to see)</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The </a:t>
            </a:r>
            <a:r>
              <a:rPr lang="en-US" dirty="0"/>
              <a:t>Arts Education Data </a:t>
            </a:r>
            <a:r>
              <a:rPr lang="en-US" dirty="0" smtClean="0"/>
              <a:t>Project</a:t>
            </a:r>
            <a:r>
              <a:rPr lang="en-US" baseline="0" dirty="0" smtClean="0"/>
              <a:t> – </a:t>
            </a:r>
            <a:r>
              <a:rPr lang="en-US" dirty="0" smtClean="0"/>
              <a:t>a </a:t>
            </a:r>
            <a:r>
              <a:rPr lang="en-US" dirty="0"/>
              <a:t>website with tons of great </a:t>
            </a:r>
            <a:r>
              <a:rPr lang="en-US" dirty="0" smtClean="0"/>
              <a:t>information</a:t>
            </a:r>
            <a:endParaRPr dirty="0"/>
          </a:p>
        </p:txBody>
      </p:sp>
      <p:sp>
        <p:nvSpPr>
          <p:cNvPr id="152" name="Google Shape;152;p8: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10:notes"/>
          <p:cNvSpPr txBox="1">
            <a:spLocks noGrp="1"/>
          </p:cNvSpPr>
          <p:nvPr>
            <p:ph type="body" idx="1"/>
          </p:nvPr>
        </p:nvSpPr>
        <p:spPr>
          <a:xfrm>
            <a:off x="934721" y="4416426"/>
            <a:ext cx="5140960" cy="41814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Clr>
                <a:schemeClr val="dk1"/>
              </a:buClr>
              <a:buSzPts val="1200"/>
              <a:buFont typeface="Arial"/>
              <a:buNone/>
            </a:pPr>
            <a:r>
              <a:rPr lang="en-US" dirty="0"/>
              <a:t>What does VAPA stand for?  </a:t>
            </a:r>
            <a:r>
              <a:rPr lang="en-US" dirty="0">
                <a:highlight>
                  <a:srgbClr val="FFFF00"/>
                </a:highlight>
              </a:rPr>
              <a:t>Wait for responses, then </a:t>
            </a:r>
            <a:r>
              <a:rPr lang="en-US" dirty="0" smtClean="0">
                <a:highlight>
                  <a:srgbClr val="FFFF00"/>
                </a:highlight>
              </a:rPr>
              <a:t>answer</a:t>
            </a:r>
            <a:r>
              <a:rPr lang="en-US" i="1" dirty="0" smtClean="0"/>
              <a:t> –</a:t>
            </a:r>
            <a:r>
              <a:rPr lang="en-US" i="1" baseline="0" dirty="0" smtClean="0"/>
              <a:t> Vi</a:t>
            </a:r>
            <a:r>
              <a:rPr lang="en-US" i="1" dirty="0" smtClean="0"/>
              <a:t>sual </a:t>
            </a:r>
            <a:r>
              <a:rPr lang="en-US" i="1" dirty="0"/>
              <a:t>and Performing Arts</a:t>
            </a:r>
            <a:r>
              <a:rPr lang="en-US" dirty="0"/>
              <a:t>.</a:t>
            </a:r>
            <a:endParaRPr dirty="0"/>
          </a:p>
          <a:p>
            <a:pPr marL="457200" lvl="0" indent="0" algn="l" rtl="0">
              <a:lnSpc>
                <a:spcPct val="100000"/>
              </a:lnSpc>
              <a:spcBef>
                <a:spcPts val="360"/>
              </a:spcBef>
              <a:spcAft>
                <a:spcPts val="0"/>
              </a:spcAft>
              <a:buNone/>
            </a:pPr>
            <a:endParaRPr dirty="0"/>
          </a:p>
          <a:p>
            <a:pPr marL="0" lvl="0" indent="0" algn="l" rtl="0">
              <a:lnSpc>
                <a:spcPct val="100000"/>
              </a:lnSpc>
              <a:spcBef>
                <a:spcPts val="360"/>
              </a:spcBef>
              <a:spcAft>
                <a:spcPts val="0"/>
              </a:spcAft>
              <a:buNone/>
            </a:pPr>
            <a:r>
              <a:rPr lang="en-US" dirty="0"/>
              <a:t>This guide was written for parents by CAPTA and CreateCA.  </a:t>
            </a:r>
            <a:r>
              <a:rPr lang="en-US" dirty="0" smtClean="0"/>
              <a:t>Currently,</a:t>
            </a:r>
            <a:r>
              <a:rPr lang="en-US" baseline="0" dirty="0" smtClean="0"/>
              <a:t> </a:t>
            </a:r>
            <a:r>
              <a:rPr lang="en-US" dirty="0" smtClean="0"/>
              <a:t>t </a:t>
            </a:r>
            <a:r>
              <a:rPr lang="en-US" dirty="0"/>
              <a:t>is available online in English and Spanish languages. </a:t>
            </a:r>
            <a:endParaRPr dirty="0"/>
          </a:p>
          <a:p>
            <a:pPr marL="0" lvl="0" indent="0" algn="l" rtl="0">
              <a:lnSpc>
                <a:spcPct val="100000"/>
              </a:lnSpc>
              <a:spcBef>
                <a:spcPts val="360"/>
              </a:spcBef>
              <a:spcAft>
                <a:spcPts val="0"/>
              </a:spcAft>
              <a:buSzPts val="1400"/>
              <a:buNone/>
            </a:pPr>
            <a:endParaRPr dirty="0"/>
          </a:p>
        </p:txBody>
      </p:sp>
      <p:sp>
        <p:nvSpPr>
          <p:cNvPr id="168" name="Google Shape;168;p10:notes"/>
          <p:cNvSpPr txBox="1">
            <a:spLocks noGrp="1"/>
          </p:cNvSpPr>
          <p:nvPr>
            <p:ph type="sldNum" idx="12"/>
          </p:nvPr>
        </p:nvSpPr>
        <p:spPr>
          <a:xfrm>
            <a:off x="3971752" y="8832850"/>
            <a:ext cx="3038649" cy="46355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body" idx="1"/>
          </p:nvPr>
        </p:nvSpPr>
        <p:spPr>
          <a:xfrm>
            <a:off x="857251" y="2057400"/>
            <a:ext cx="7404653" cy="4038600"/>
          </a:xfrm>
          <a:prstGeom prst="rect">
            <a:avLst/>
          </a:prstGeom>
          <a:noFill/>
          <a:ln>
            <a:noFill/>
          </a:ln>
        </p:spPr>
        <p:txBody>
          <a:bodyPr spcFirstLastPara="1" wrap="square" lIns="91425" tIns="45700" rIns="91425" bIns="45700" anchor="t" anchorCtr="0"/>
          <a:lstStyle>
            <a:lvl1pPr marL="457200" lvl="0" indent="-330200" algn="l">
              <a:lnSpc>
                <a:spcPct val="90000"/>
              </a:lnSpc>
              <a:spcBef>
                <a:spcPts val="1000"/>
              </a:spcBef>
              <a:spcAft>
                <a:spcPts val="0"/>
              </a:spcAft>
              <a:buSzPts val="160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27" name="Google Shape;27;p2"/>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body" idx="1"/>
          </p:nvPr>
        </p:nvSpPr>
        <p:spPr>
          <a:xfrm rot="5400000">
            <a:off x="2540278" y="374374"/>
            <a:ext cx="4038600" cy="7404653"/>
          </a:xfrm>
          <a:prstGeom prst="rect">
            <a:avLst/>
          </a:prstGeom>
          <a:noFill/>
          <a:ln>
            <a:noFill/>
          </a:ln>
        </p:spPr>
        <p:txBody>
          <a:bodyPr spcFirstLastPara="1" wrap="square" lIns="91425" tIns="45700" rIns="91425" bIns="45700" anchor="t" anchorCtr="0"/>
          <a:lstStyle>
            <a:lvl1pPr marL="457200" lvl="0" indent="-320040" algn="l">
              <a:lnSpc>
                <a:spcPct val="90000"/>
              </a:lnSpc>
              <a:spcBef>
                <a:spcPts val="100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87" name="Google Shape;87;p11"/>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rot="5400000">
            <a:off x="4710112" y="2595563"/>
            <a:ext cx="5410200" cy="17430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body" idx="1"/>
          </p:nvPr>
        </p:nvSpPr>
        <p:spPr>
          <a:xfrm rot="5400000">
            <a:off x="938212" y="681038"/>
            <a:ext cx="5410200" cy="5572125"/>
          </a:xfrm>
          <a:prstGeom prst="rect">
            <a:avLst/>
          </a:prstGeom>
          <a:noFill/>
          <a:ln>
            <a:noFill/>
          </a:ln>
        </p:spPr>
        <p:txBody>
          <a:bodyPr spcFirstLastPara="1" wrap="square" lIns="91425" tIns="45700" rIns="91425" bIns="45700" anchor="t" anchorCtr="0"/>
          <a:lstStyle>
            <a:lvl1pPr marL="457200" lvl="0" indent="-320040" algn="l">
              <a:lnSpc>
                <a:spcPct val="90000"/>
              </a:lnSpc>
              <a:spcBef>
                <a:spcPts val="100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93" name="Google Shape;93;p12"/>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3"/>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4"/>
        <p:cNvGrpSpPr/>
        <p:nvPr/>
      </p:nvGrpSpPr>
      <p:grpSpPr>
        <a:xfrm>
          <a:off x="0" y="0"/>
          <a:ext cx="0" cy="0"/>
          <a:chOff x="0" y="0"/>
          <a:chExt cx="0" cy="0"/>
        </a:xfrm>
      </p:grpSpPr>
      <p:sp>
        <p:nvSpPr>
          <p:cNvPr id="35" name="Google Shape;35;p4"/>
          <p:cNvSpPr/>
          <p:nvPr/>
        </p:nvSpPr>
        <p:spPr>
          <a:xfrm>
            <a:off x="182879" y="182879"/>
            <a:ext cx="8778240" cy="6492240"/>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
          <p:cNvSpPr txBox="1">
            <a:spLocks noGrp="1"/>
          </p:cNvSpPr>
          <p:nvPr>
            <p:ph type="ctrTitle"/>
          </p:nvPr>
        </p:nvSpPr>
        <p:spPr>
          <a:xfrm>
            <a:off x="832485" y="882376"/>
            <a:ext cx="7475220" cy="2926080"/>
          </a:xfrm>
          <a:prstGeom prst="rect">
            <a:avLst/>
          </a:prstGeom>
          <a:noFill/>
          <a:ln>
            <a:noFill/>
          </a:ln>
        </p:spPr>
        <p:txBody>
          <a:bodyPr spcFirstLastPara="1" wrap="square" lIns="91425" tIns="45700" rIns="91425" bIns="45700" anchor="b" anchorCtr="0"/>
          <a:lstStyle>
            <a:lvl1pPr lvl="0" algn="ctr">
              <a:lnSpc>
                <a:spcPct val="85000"/>
              </a:lnSpc>
              <a:spcBef>
                <a:spcPts val="0"/>
              </a:spcBef>
              <a:spcAft>
                <a:spcPts val="0"/>
              </a:spcAft>
              <a:buClr>
                <a:srgbClr val="FFFFFF"/>
              </a:buClr>
              <a:buSzPts val="6000"/>
              <a:buFont typeface="Corbel"/>
              <a:buNone/>
              <a:defRPr sz="6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ubTitle" idx="1"/>
          </p:nvPr>
        </p:nvSpPr>
        <p:spPr>
          <a:xfrm>
            <a:off x="1282148" y="3869635"/>
            <a:ext cx="6575895" cy="1388165"/>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SzPts val="1440"/>
              <a:buNone/>
              <a:defRPr sz="1800">
                <a:solidFill>
                  <a:srgbClr val="FFFFFF"/>
                </a:solidFill>
              </a:defRPr>
            </a:lvl1pPr>
            <a:lvl2pPr lvl="1" algn="ctr">
              <a:lnSpc>
                <a:spcPct val="90000"/>
              </a:lnSpc>
              <a:spcBef>
                <a:spcPts val="150"/>
              </a:spcBef>
              <a:spcAft>
                <a:spcPts val="0"/>
              </a:spcAft>
              <a:buSzPts val="1440"/>
              <a:buNone/>
              <a:defRPr sz="1800"/>
            </a:lvl2pPr>
            <a:lvl3pPr lvl="2" algn="ctr">
              <a:lnSpc>
                <a:spcPct val="90000"/>
              </a:lnSpc>
              <a:spcBef>
                <a:spcPts val="300"/>
              </a:spcBef>
              <a:spcAft>
                <a:spcPts val="0"/>
              </a:spcAft>
              <a:buSzPts val="1440"/>
              <a:buNone/>
              <a:defRPr sz="1800"/>
            </a:lvl3pPr>
            <a:lvl4pPr lvl="3" algn="ctr">
              <a:lnSpc>
                <a:spcPct val="90000"/>
              </a:lnSpc>
              <a:spcBef>
                <a:spcPts val="300"/>
              </a:spcBef>
              <a:spcAft>
                <a:spcPts val="0"/>
              </a:spcAft>
              <a:buSzPts val="1200"/>
              <a:buNone/>
              <a:defRPr sz="1500"/>
            </a:lvl4pPr>
            <a:lvl5pPr lvl="4" algn="ctr">
              <a:lnSpc>
                <a:spcPct val="90000"/>
              </a:lnSpc>
              <a:spcBef>
                <a:spcPts val="300"/>
              </a:spcBef>
              <a:spcAft>
                <a:spcPts val="0"/>
              </a:spcAft>
              <a:buSzPts val="1200"/>
              <a:buNone/>
              <a:defRPr sz="1500"/>
            </a:lvl5pPr>
            <a:lvl6pPr lvl="5" algn="ctr">
              <a:lnSpc>
                <a:spcPct val="90000"/>
              </a:lnSpc>
              <a:spcBef>
                <a:spcPts val="300"/>
              </a:spcBef>
              <a:spcAft>
                <a:spcPts val="0"/>
              </a:spcAft>
              <a:buSzPts val="1200"/>
              <a:buNone/>
              <a:defRPr sz="1500"/>
            </a:lvl6pPr>
            <a:lvl7pPr lvl="6" algn="ctr">
              <a:lnSpc>
                <a:spcPct val="90000"/>
              </a:lnSpc>
              <a:spcBef>
                <a:spcPts val="300"/>
              </a:spcBef>
              <a:spcAft>
                <a:spcPts val="0"/>
              </a:spcAft>
              <a:buSzPts val="1200"/>
              <a:buNone/>
              <a:defRPr sz="1500"/>
            </a:lvl7pPr>
            <a:lvl8pPr lvl="7" algn="ctr">
              <a:lnSpc>
                <a:spcPct val="90000"/>
              </a:lnSpc>
              <a:spcBef>
                <a:spcPts val="300"/>
              </a:spcBef>
              <a:spcAft>
                <a:spcPts val="0"/>
              </a:spcAft>
              <a:buSzPts val="1200"/>
              <a:buNone/>
              <a:defRPr sz="1500"/>
            </a:lvl8pPr>
            <a:lvl9pPr lvl="8" algn="ctr">
              <a:lnSpc>
                <a:spcPct val="90000"/>
              </a:lnSpc>
              <a:spcBef>
                <a:spcPts val="300"/>
              </a:spcBef>
              <a:spcAft>
                <a:spcPts val="300"/>
              </a:spcAft>
              <a:buSzPts val="1200"/>
              <a:buNone/>
              <a:defRPr sz="1500"/>
            </a:lvl9pPr>
          </a:lstStyle>
          <a:p>
            <a:endParaRPr/>
          </a:p>
        </p:txBody>
      </p:sp>
      <p:sp>
        <p:nvSpPr>
          <p:cNvPr id="38" name="Google Shape;38;p4"/>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1483995" y="3733800"/>
            <a:ext cx="61722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lstStyle>
            <a:lvl1pPr lvl="0" algn="ctr">
              <a:lnSpc>
                <a:spcPct val="85000"/>
              </a:lnSpc>
              <a:spcBef>
                <a:spcPts val="0"/>
              </a:spcBef>
              <a:spcAft>
                <a:spcPts val="0"/>
              </a:spcAft>
              <a:buClr>
                <a:schemeClr val="accent1"/>
              </a:buClr>
              <a:buSzPts val="6000"/>
              <a:buFont typeface="Corbel"/>
              <a:buNone/>
              <a:defRPr sz="6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282446" y="4154520"/>
            <a:ext cx="6576822" cy="1363806"/>
          </a:xfrm>
          <a:prstGeom prst="rect">
            <a:avLst/>
          </a:prstGeom>
          <a:noFill/>
          <a:ln>
            <a:noFill/>
          </a:ln>
        </p:spPr>
        <p:txBody>
          <a:bodyPr spcFirstLastPara="1" wrap="square" lIns="91425" tIns="45700" rIns="91425" bIns="45700" anchor="t" anchorCtr="0"/>
          <a:lstStyle>
            <a:lvl1pPr marL="457200" lvl="0" indent="-228600" algn="ctr">
              <a:lnSpc>
                <a:spcPct val="90000"/>
              </a:lnSpc>
              <a:spcBef>
                <a:spcPts val="1000"/>
              </a:spcBef>
              <a:spcAft>
                <a:spcPts val="0"/>
              </a:spcAft>
              <a:buSzPts val="1440"/>
              <a:buNone/>
              <a:defRPr sz="1800">
                <a:solidFill>
                  <a:schemeClr val="accent1"/>
                </a:solidFill>
              </a:defRPr>
            </a:lvl1pPr>
            <a:lvl2pPr marL="914400" lvl="1" indent="-228600" algn="l">
              <a:lnSpc>
                <a:spcPct val="90000"/>
              </a:lnSpc>
              <a:spcBef>
                <a:spcPts val="150"/>
              </a:spcBef>
              <a:spcAft>
                <a:spcPts val="0"/>
              </a:spcAft>
              <a:buSzPts val="1080"/>
              <a:buNone/>
              <a:defRPr sz="1350">
                <a:solidFill>
                  <a:srgbClr val="888888"/>
                </a:solidFill>
              </a:defRPr>
            </a:lvl2pPr>
            <a:lvl3pPr marL="1371600" lvl="2" indent="-228600" algn="l">
              <a:lnSpc>
                <a:spcPct val="90000"/>
              </a:lnSpc>
              <a:spcBef>
                <a:spcPts val="300"/>
              </a:spcBef>
              <a:spcAft>
                <a:spcPts val="0"/>
              </a:spcAft>
              <a:buSzPts val="960"/>
              <a:buNone/>
              <a:defRPr sz="1200">
                <a:solidFill>
                  <a:srgbClr val="888888"/>
                </a:solidFill>
              </a:defRPr>
            </a:lvl3pPr>
            <a:lvl4pPr marL="1828800" lvl="3" indent="-228600" algn="l">
              <a:lnSpc>
                <a:spcPct val="90000"/>
              </a:lnSpc>
              <a:spcBef>
                <a:spcPts val="300"/>
              </a:spcBef>
              <a:spcAft>
                <a:spcPts val="0"/>
              </a:spcAft>
              <a:buSzPts val="840"/>
              <a:buNone/>
              <a:defRPr sz="1050">
                <a:solidFill>
                  <a:srgbClr val="888888"/>
                </a:solidFill>
              </a:defRPr>
            </a:lvl4pPr>
            <a:lvl5pPr marL="2286000" lvl="4" indent="-228600" algn="l">
              <a:lnSpc>
                <a:spcPct val="90000"/>
              </a:lnSpc>
              <a:spcBef>
                <a:spcPts val="300"/>
              </a:spcBef>
              <a:spcAft>
                <a:spcPts val="0"/>
              </a:spcAft>
              <a:buSzPts val="840"/>
              <a:buNone/>
              <a:defRPr sz="1050">
                <a:solidFill>
                  <a:srgbClr val="888888"/>
                </a:solidFill>
              </a:defRPr>
            </a:lvl5pPr>
            <a:lvl6pPr marL="2743200" lvl="5" indent="-228600" algn="l">
              <a:lnSpc>
                <a:spcPct val="90000"/>
              </a:lnSpc>
              <a:spcBef>
                <a:spcPts val="300"/>
              </a:spcBef>
              <a:spcAft>
                <a:spcPts val="0"/>
              </a:spcAft>
              <a:buSzPts val="840"/>
              <a:buNone/>
              <a:defRPr sz="1050">
                <a:solidFill>
                  <a:srgbClr val="888888"/>
                </a:solidFill>
              </a:defRPr>
            </a:lvl6pPr>
            <a:lvl7pPr marL="3200400" lvl="6" indent="-228600" algn="l">
              <a:lnSpc>
                <a:spcPct val="90000"/>
              </a:lnSpc>
              <a:spcBef>
                <a:spcPts val="300"/>
              </a:spcBef>
              <a:spcAft>
                <a:spcPts val="0"/>
              </a:spcAft>
              <a:buSzPts val="840"/>
              <a:buNone/>
              <a:defRPr sz="1050">
                <a:solidFill>
                  <a:srgbClr val="888888"/>
                </a:solidFill>
              </a:defRPr>
            </a:lvl7pPr>
            <a:lvl8pPr marL="3657600" lvl="7" indent="-228600" algn="l">
              <a:lnSpc>
                <a:spcPct val="90000"/>
              </a:lnSpc>
              <a:spcBef>
                <a:spcPts val="300"/>
              </a:spcBef>
              <a:spcAft>
                <a:spcPts val="0"/>
              </a:spcAft>
              <a:buSzPts val="840"/>
              <a:buNone/>
              <a:defRPr sz="1050">
                <a:solidFill>
                  <a:srgbClr val="888888"/>
                </a:solidFill>
              </a:defRPr>
            </a:lvl8pPr>
            <a:lvl9pPr marL="4114800" lvl="8" indent="-228600" algn="l">
              <a:lnSpc>
                <a:spcPct val="90000"/>
              </a:lnSpc>
              <a:spcBef>
                <a:spcPts val="300"/>
              </a:spcBef>
              <a:spcAft>
                <a:spcPts val="300"/>
              </a:spcAft>
              <a:buSzPts val="840"/>
              <a:buNone/>
              <a:defRPr sz="1050">
                <a:solidFill>
                  <a:srgbClr val="888888"/>
                </a:solidFill>
              </a:defRPr>
            </a:lvl9pPr>
          </a:lstStyle>
          <a:p>
            <a:endParaRPr/>
          </a:p>
        </p:txBody>
      </p:sp>
      <p:sp>
        <p:nvSpPr>
          <p:cNvPr id="45" name="Google Shape;45;p5"/>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5"/>
          <p:cNvCxnSpPr/>
          <p:nvPr/>
        </p:nvCxnSpPr>
        <p:spPr>
          <a:xfrm>
            <a:off x="1485900" y="4020408"/>
            <a:ext cx="61722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857250" y="2057399"/>
            <a:ext cx="3566160" cy="4023360"/>
          </a:xfrm>
          <a:prstGeom prst="rect">
            <a:avLst/>
          </a:prstGeom>
          <a:noFill/>
          <a:ln>
            <a:noFill/>
          </a:ln>
        </p:spPr>
        <p:txBody>
          <a:bodyPr spcFirstLastPara="1" wrap="square" lIns="91425" tIns="45700" rIns="91425" bIns="45700" anchor="t" anchorCtr="0"/>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52" name="Google Shape;52;p6"/>
          <p:cNvSpPr txBox="1">
            <a:spLocks noGrp="1"/>
          </p:cNvSpPr>
          <p:nvPr>
            <p:ph type="body" idx="2"/>
          </p:nvPr>
        </p:nvSpPr>
        <p:spPr>
          <a:xfrm>
            <a:off x="4700709" y="2057400"/>
            <a:ext cx="3566160" cy="4023360"/>
          </a:xfrm>
          <a:prstGeom prst="rect">
            <a:avLst/>
          </a:prstGeom>
          <a:noFill/>
          <a:ln>
            <a:noFill/>
          </a:ln>
        </p:spPr>
        <p:txBody>
          <a:bodyPr spcFirstLastPara="1" wrap="square" lIns="91425" tIns="45700" rIns="91425" bIns="45700" anchor="t" anchorCtr="0"/>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53" name="Google Shape;53;p6"/>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body" idx="1"/>
          </p:nvPr>
        </p:nvSpPr>
        <p:spPr>
          <a:xfrm>
            <a:off x="857250" y="2001511"/>
            <a:ext cx="3566160" cy="77724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59" name="Google Shape;59;p7"/>
          <p:cNvSpPr txBox="1">
            <a:spLocks noGrp="1"/>
          </p:cNvSpPr>
          <p:nvPr>
            <p:ph type="body" idx="2"/>
          </p:nvPr>
        </p:nvSpPr>
        <p:spPr>
          <a:xfrm>
            <a:off x="857250" y="2721483"/>
            <a:ext cx="3566160" cy="3383280"/>
          </a:xfrm>
          <a:prstGeom prst="rect">
            <a:avLst/>
          </a:prstGeom>
          <a:noFill/>
          <a:ln>
            <a:noFill/>
          </a:ln>
        </p:spPr>
        <p:txBody>
          <a:bodyPr spcFirstLastPara="1" wrap="square" lIns="91425" tIns="45700" rIns="91425" bIns="45700" anchor="t" anchorCtr="0"/>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60" name="Google Shape;60;p7"/>
          <p:cNvSpPr txBox="1">
            <a:spLocks noGrp="1"/>
          </p:cNvSpPr>
          <p:nvPr>
            <p:ph type="body" idx="3"/>
          </p:nvPr>
        </p:nvSpPr>
        <p:spPr>
          <a:xfrm>
            <a:off x="4701880" y="1999032"/>
            <a:ext cx="3566160" cy="77724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61" name="Google Shape;61;p7"/>
          <p:cNvSpPr txBox="1">
            <a:spLocks noGrp="1"/>
          </p:cNvSpPr>
          <p:nvPr>
            <p:ph type="body" idx="4"/>
          </p:nvPr>
        </p:nvSpPr>
        <p:spPr>
          <a:xfrm>
            <a:off x="4701880" y="2719322"/>
            <a:ext cx="3566160" cy="3383280"/>
          </a:xfrm>
          <a:prstGeom prst="rect">
            <a:avLst/>
          </a:prstGeom>
          <a:noFill/>
          <a:ln>
            <a:noFill/>
          </a:ln>
        </p:spPr>
        <p:txBody>
          <a:bodyPr spcFirstLastPara="1" wrap="square" lIns="91425" tIns="45700" rIns="91425" bIns="45700" anchor="t" anchorCtr="0"/>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62" name="Google Shape;62;p7"/>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accent1"/>
              </a:buClr>
              <a:buSzPts val="3000"/>
              <a:buFont typeface="Corbel"/>
              <a:buNone/>
              <a:defRPr sz="3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4129314" y="1097280"/>
            <a:ext cx="4149638" cy="4663440"/>
          </a:xfrm>
          <a:prstGeom prst="rect">
            <a:avLst/>
          </a:prstGeom>
          <a:noFill/>
          <a:ln>
            <a:noFill/>
          </a:ln>
        </p:spPr>
        <p:txBody>
          <a:bodyPr spcFirstLastPara="1" wrap="square" lIns="91425" tIns="45700" rIns="91425" bIns="45700" anchor="t" anchorCtr="0"/>
          <a:lstStyle>
            <a:lvl1pPr marL="457200" lvl="0" indent="-350520" algn="l">
              <a:lnSpc>
                <a:spcPct val="90000"/>
              </a:lnSpc>
              <a:spcBef>
                <a:spcPts val="1000"/>
              </a:spcBef>
              <a:spcAft>
                <a:spcPts val="0"/>
              </a:spcAft>
              <a:buSzPts val="1920"/>
              <a:buChar char="•"/>
              <a:defRPr sz="2400"/>
            </a:lvl1pPr>
            <a:lvl2pPr marL="914400" lvl="1" indent="-335280" algn="l">
              <a:lnSpc>
                <a:spcPct val="90000"/>
              </a:lnSpc>
              <a:spcBef>
                <a:spcPts val="150"/>
              </a:spcBef>
              <a:spcAft>
                <a:spcPts val="0"/>
              </a:spcAft>
              <a:buSzPts val="1680"/>
              <a:buChar char="•"/>
              <a:defRPr sz="2100"/>
            </a:lvl2pPr>
            <a:lvl3pPr marL="1371600" lvl="2" indent="-320039" algn="l">
              <a:lnSpc>
                <a:spcPct val="90000"/>
              </a:lnSpc>
              <a:spcBef>
                <a:spcPts val="300"/>
              </a:spcBef>
              <a:spcAft>
                <a:spcPts val="0"/>
              </a:spcAft>
              <a:buSzPts val="1440"/>
              <a:buChar char="•"/>
              <a:defRPr sz="1800"/>
            </a:lvl3pPr>
            <a:lvl4pPr marL="1828800" lvl="3" indent="-304800" algn="l">
              <a:lnSpc>
                <a:spcPct val="90000"/>
              </a:lnSpc>
              <a:spcBef>
                <a:spcPts val="300"/>
              </a:spcBef>
              <a:spcAft>
                <a:spcPts val="0"/>
              </a:spcAft>
              <a:buSzPts val="1200"/>
              <a:buChar char="•"/>
              <a:defRPr sz="1500"/>
            </a:lvl4pPr>
            <a:lvl5pPr marL="2286000" lvl="4" indent="-304800" algn="l">
              <a:lnSpc>
                <a:spcPct val="90000"/>
              </a:lnSpc>
              <a:spcBef>
                <a:spcPts val="300"/>
              </a:spcBef>
              <a:spcAft>
                <a:spcPts val="0"/>
              </a:spcAft>
              <a:buSzPts val="1200"/>
              <a:buChar char="•"/>
              <a:defRPr sz="1500"/>
            </a:lvl5pPr>
            <a:lvl6pPr marL="2743200" lvl="5" indent="-304800" algn="l">
              <a:lnSpc>
                <a:spcPct val="90000"/>
              </a:lnSpc>
              <a:spcBef>
                <a:spcPts val="300"/>
              </a:spcBef>
              <a:spcAft>
                <a:spcPts val="0"/>
              </a:spcAft>
              <a:buSzPts val="1200"/>
              <a:buChar char="•"/>
              <a:defRPr sz="1500"/>
            </a:lvl6pPr>
            <a:lvl7pPr marL="3200400" lvl="6" indent="-304800" algn="l">
              <a:lnSpc>
                <a:spcPct val="90000"/>
              </a:lnSpc>
              <a:spcBef>
                <a:spcPts val="300"/>
              </a:spcBef>
              <a:spcAft>
                <a:spcPts val="0"/>
              </a:spcAft>
              <a:buSzPts val="1200"/>
              <a:buChar char="•"/>
              <a:defRPr sz="1500"/>
            </a:lvl7pPr>
            <a:lvl8pPr marL="3657600" lvl="7" indent="-304800" algn="l">
              <a:lnSpc>
                <a:spcPct val="90000"/>
              </a:lnSpc>
              <a:spcBef>
                <a:spcPts val="300"/>
              </a:spcBef>
              <a:spcAft>
                <a:spcPts val="0"/>
              </a:spcAft>
              <a:buSzPts val="1200"/>
              <a:buChar char="•"/>
              <a:defRPr sz="1500"/>
            </a:lvl8pPr>
            <a:lvl9pPr marL="4114800" lvl="8" indent="-304800" algn="l">
              <a:lnSpc>
                <a:spcPct val="90000"/>
              </a:lnSpc>
              <a:spcBef>
                <a:spcPts val="300"/>
              </a:spcBef>
              <a:spcAft>
                <a:spcPts val="300"/>
              </a:spcAft>
              <a:buSzPts val="1200"/>
              <a:buChar char="•"/>
              <a:defRPr sz="1500"/>
            </a:lvl9pPr>
          </a:lstStyle>
          <a:p>
            <a:endParaRPr/>
          </a:p>
        </p:txBody>
      </p:sp>
      <p:sp>
        <p:nvSpPr>
          <p:cNvPr id="73" name="Google Shape;73;p9"/>
          <p:cNvSpPr txBox="1">
            <a:spLocks noGrp="1"/>
          </p:cNvSpPr>
          <p:nvPr>
            <p:ph type="body" idx="2"/>
          </p:nvPr>
        </p:nvSpPr>
        <p:spPr>
          <a:xfrm>
            <a:off x="857250" y="2834640"/>
            <a:ext cx="2834640" cy="292608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80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74" name="Google Shape;74;p9"/>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accent1"/>
              </a:buClr>
              <a:buSzPts val="3000"/>
              <a:buFont typeface="Corbel"/>
              <a:buNone/>
              <a:defRPr sz="3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a:spLocks noGrp="1"/>
          </p:cNvSpPr>
          <p:nvPr>
            <p:ph type="pic" idx="2"/>
          </p:nvPr>
        </p:nvSpPr>
        <p:spPr>
          <a:xfrm>
            <a:off x="4019107" y="1069847"/>
            <a:ext cx="4257703" cy="4645153"/>
          </a:xfrm>
          <a:prstGeom prst="rect">
            <a:avLst/>
          </a:prstGeom>
          <a:noFill/>
          <a:ln>
            <a:noFill/>
          </a:ln>
        </p:spPr>
        <p:txBody>
          <a:bodyPr spcFirstLastPara="1" wrap="square" lIns="274300" tIns="182875" rIns="91425" bIns="45700" anchor="t" anchorCtr="0"/>
          <a:lstStyle>
            <a:lvl1pPr marR="0" lvl="0" algn="l" rtl="0">
              <a:lnSpc>
                <a:spcPct val="90000"/>
              </a:lnSpc>
              <a:spcBef>
                <a:spcPts val="1000"/>
              </a:spcBef>
              <a:spcAft>
                <a:spcPts val="0"/>
              </a:spcAft>
              <a:buClr>
                <a:schemeClr val="accent1"/>
              </a:buClr>
              <a:buSzPts val="1680"/>
              <a:buFont typeface="Corbel"/>
              <a:buNone/>
              <a:defRPr sz="2100" b="0" i="0" u="none" strike="noStrike" cap="none">
                <a:solidFill>
                  <a:schemeClr val="accent1"/>
                </a:solidFill>
                <a:latin typeface="Corbel"/>
                <a:ea typeface="Corbel"/>
                <a:cs typeface="Corbel"/>
                <a:sym typeface="Corbel"/>
              </a:defRPr>
            </a:lvl1pPr>
            <a:lvl2pPr marR="0" lvl="1" algn="l" rtl="0">
              <a:lnSpc>
                <a:spcPct val="90000"/>
              </a:lnSpc>
              <a:spcBef>
                <a:spcPts val="150"/>
              </a:spcBef>
              <a:spcAft>
                <a:spcPts val="0"/>
              </a:spcAft>
              <a:buClr>
                <a:schemeClr val="accent1"/>
              </a:buClr>
              <a:buSzPts val="1680"/>
              <a:buFont typeface="Corbel"/>
              <a:buNone/>
              <a:defRPr sz="2100" b="0" i="0" u="none" strike="noStrike" cap="none">
                <a:solidFill>
                  <a:schemeClr val="accent1"/>
                </a:solidFill>
                <a:latin typeface="Corbel"/>
                <a:ea typeface="Corbel"/>
                <a:cs typeface="Corbel"/>
                <a:sym typeface="Corbel"/>
              </a:defRPr>
            </a:lvl2pPr>
            <a:lvl3pPr marR="0" lvl="2" algn="l" rtl="0">
              <a:lnSpc>
                <a:spcPct val="90000"/>
              </a:lnSpc>
              <a:spcBef>
                <a:spcPts val="300"/>
              </a:spcBef>
              <a:spcAft>
                <a:spcPts val="0"/>
              </a:spcAft>
              <a:buClr>
                <a:schemeClr val="accent1"/>
              </a:buClr>
              <a:buSzPts val="1440"/>
              <a:buFont typeface="Corbel"/>
              <a:buNone/>
              <a:defRPr sz="1800" b="0" i="0" u="none" strike="noStrike" cap="none">
                <a:solidFill>
                  <a:schemeClr val="accent1"/>
                </a:solidFill>
                <a:latin typeface="Corbel"/>
                <a:ea typeface="Corbel"/>
                <a:cs typeface="Corbel"/>
                <a:sym typeface="Corbel"/>
              </a:defRPr>
            </a:lvl3pPr>
            <a:lvl4pPr marR="0" lvl="3"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4pPr>
            <a:lvl5pPr marR="0" lvl="4"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5pPr>
            <a:lvl6pPr marR="0" lvl="5"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6pPr>
            <a:lvl7pPr marR="0" lvl="6"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7pPr>
            <a:lvl8pPr marR="0" lvl="7" algn="l" rtl="0">
              <a:lnSpc>
                <a:spcPct val="90000"/>
              </a:lnSpc>
              <a:spcBef>
                <a:spcPts val="300"/>
              </a:spcBef>
              <a:spcAft>
                <a:spcPts val="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8pPr>
            <a:lvl9pPr marR="0" lvl="8" algn="l" rtl="0">
              <a:lnSpc>
                <a:spcPct val="90000"/>
              </a:lnSpc>
              <a:spcBef>
                <a:spcPts val="300"/>
              </a:spcBef>
              <a:spcAft>
                <a:spcPts val="300"/>
              </a:spcAft>
              <a:buClr>
                <a:schemeClr val="accent1"/>
              </a:buClr>
              <a:buSzPts val="1200"/>
              <a:buFont typeface="Corbel"/>
              <a:buNone/>
              <a:defRPr sz="1500" b="0" i="0" u="none" strike="noStrike" cap="none">
                <a:solidFill>
                  <a:schemeClr val="accent1"/>
                </a:solidFill>
                <a:latin typeface="Corbel"/>
                <a:ea typeface="Corbel"/>
                <a:cs typeface="Corbel"/>
                <a:sym typeface="Corbel"/>
              </a:defRPr>
            </a:lvl9pPr>
          </a:lstStyle>
          <a:p>
            <a:endParaRPr/>
          </a:p>
        </p:txBody>
      </p:sp>
      <p:sp>
        <p:nvSpPr>
          <p:cNvPr id="80" name="Google Shape;80;p10"/>
          <p:cNvSpPr txBox="1">
            <a:spLocks noGrp="1"/>
          </p:cNvSpPr>
          <p:nvPr>
            <p:ph type="body" idx="1"/>
          </p:nvPr>
        </p:nvSpPr>
        <p:spPr>
          <a:xfrm>
            <a:off x="857250" y="2834640"/>
            <a:ext cx="2834640" cy="288036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80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81" name="Google Shape;81;p10"/>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182880" y="182880"/>
            <a:ext cx="8778240" cy="649224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4000"/>
              <a:buFont typeface="Corbel"/>
              <a:buNone/>
              <a:defRPr sz="40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57251" y="2057400"/>
            <a:ext cx="7404653" cy="4038600"/>
          </a:xfrm>
          <a:prstGeom prst="rect">
            <a:avLst/>
          </a:prstGeom>
          <a:noFill/>
          <a:ln>
            <a:noFill/>
          </a:ln>
        </p:spPr>
        <p:txBody>
          <a:bodyPr spcFirstLastPara="1" wrap="square" lIns="91425" tIns="45700" rIns="91425" bIns="45700" anchor="t" anchorCtr="0"/>
          <a:lstStyle>
            <a:lvl1pPr marL="457200" marR="0" lvl="0" indent="-330200" algn="l" rtl="0">
              <a:lnSpc>
                <a:spcPct val="90000"/>
              </a:lnSpc>
              <a:spcBef>
                <a:spcPts val="10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1pPr>
            <a:lvl2pPr marL="914400" marR="0" lvl="1" indent="-320040" algn="l" rtl="0">
              <a:lnSpc>
                <a:spcPct val="90000"/>
              </a:lnSpc>
              <a:spcBef>
                <a:spcPts val="15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2pPr>
            <a:lvl3pPr marL="1371600" marR="0" lvl="2" indent="-309880" algn="l" rtl="0">
              <a:lnSpc>
                <a:spcPct val="90000"/>
              </a:lnSpc>
              <a:spcBef>
                <a:spcPts val="3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3pPr>
            <a:lvl4pPr marL="1828800" marR="0" lvl="3" indent="-299719"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4pPr>
            <a:lvl5pPr marL="2286000" marR="0" lvl="4"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5pPr>
            <a:lvl6pPr marL="2743200" marR="0" lvl="5"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6pPr>
            <a:lvl7pPr marL="3200400" marR="0" lvl="6"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7pPr>
            <a:lvl8pPr marL="3657600" marR="0" lvl="7" indent="-299720" algn="l" rtl="0">
              <a:lnSpc>
                <a:spcPct val="90000"/>
              </a:lnSpc>
              <a:spcBef>
                <a:spcPts val="300"/>
              </a:spcBef>
              <a:spcAft>
                <a:spcPts val="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8pPr>
            <a:lvl9pPr marL="4114800" marR="0" lvl="8" indent="-299720" algn="l" rtl="0">
              <a:lnSpc>
                <a:spcPct val="90000"/>
              </a:lnSpc>
              <a:spcBef>
                <a:spcPts val="300"/>
              </a:spcBef>
              <a:spcAft>
                <a:spcPts val="300"/>
              </a:spcAft>
              <a:buClr>
                <a:schemeClr val="accent1"/>
              </a:buClr>
              <a:buSzPts val="1120"/>
              <a:buFont typeface="Corbel"/>
              <a:buChar char="•"/>
              <a:defRPr sz="1400" b="0" i="0" u="none" strike="noStrike" cap="none">
                <a:solidFill>
                  <a:schemeClr val="accent1"/>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6" name="Google Shape;16;p1"/>
          <p:cNvGrpSpPr/>
          <p:nvPr/>
        </p:nvGrpSpPr>
        <p:grpSpPr>
          <a:xfrm>
            <a:off x="0" y="6172200"/>
            <a:ext cx="9144000" cy="685800"/>
            <a:chOff x="0" y="6172200"/>
            <a:chExt cx="9144000" cy="685800"/>
          </a:xfrm>
        </p:grpSpPr>
        <p:sp>
          <p:nvSpPr>
            <p:cNvPr id="17" name="Google Shape;17;p1"/>
            <p:cNvSpPr/>
            <p:nvPr/>
          </p:nvSpPr>
          <p:spPr>
            <a:xfrm>
              <a:off x="0" y="6172200"/>
              <a:ext cx="762000" cy="685800"/>
            </a:xfrm>
            <a:prstGeom prst="rect">
              <a:avLst/>
            </a:prstGeom>
            <a:solidFill>
              <a:srgbClr val="336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1"/>
            <p:cNvSpPr/>
            <p:nvPr/>
          </p:nvSpPr>
          <p:spPr>
            <a:xfrm>
              <a:off x="762000" y="6172200"/>
              <a:ext cx="762000" cy="6858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1"/>
            <p:cNvSpPr/>
            <p:nvPr/>
          </p:nvSpPr>
          <p:spPr>
            <a:xfrm>
              <a:off x="1524000" y="6172200"/>
              <a:ext cx="762000" cy="6858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
            <p:cNvSpPr/>
            <p:nvPr/>
          </p:nvSpPr>
          <p:spPr>
            <a:xfrm>
              <a:off x="2286000" y="6172200"/>
              <a:ext cx="762000" cy="68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1"/>
            <p:cNvSpPr/>
            <p:nvPr/>
          </p:nvSpPr>
          <p:spPr>
            <a:xfrm>
              <a:off x="3048000" y="6172200"/>
              <a:ext cx="762000" cy="685800"/>
            </a:xfrm>
            <a:prstGeom prst="rect">
              <a:avLst/>
            </a:prstGeom>
            <a:solidFill>
              <a:srgbClr val="1E4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1"/>
            <p:cNvSpPr/>
            <p:nvPr/>
          </p:nvSpPr>
          <p:spPr>
            <a:xfrm>
              <a:off x="3810000" y="6172200"/>
              <a:ext cx="5334000" cy="685800"/>
            </a:xfrm>
            <a:prstGeom prst="rect">
              <a:avLst/>
            </a:prstGeom>
            <a:solidFill>
              <a:srgbClr val="336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
            <p:cNvSpPr txBox="1"/>
            <p:nvPr/>
          </p:nvSpPr>
          <p:spPr>
            <a:xfrm>
              <a:off x="6629400" y="6284267"/>
              <a:ext cx="24384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rbel"/>
                  <a:ea typeface="Corbel"/>
                  <a:cs typeface="Corbel"/>
                  <a:sym typeface="Corbel"/>
                </a:rPr>
                <a:t>www.capta.org</a:t>
              </a:r>
              <a:endParaRPr sz="2400" b="1" i="0" u="none" strike="noStrike" cap="none">
                <a:solidFill>
                  <a:schemeClr val="lt1"/>
                </a:solidFill>
                <a:latin typeface="Corbel"/>
                <a:ea typeface="Corbel"/>
                <a:cs typeface="Corbel"/>
                <a:sym typeface="Corbel"/>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createca.dreamhosters.com/artsed-dataproject/"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body" idx="1"/>
          </p:nvPr>
        </p:nvSpPr>
        <p:spPr>
          <a:xfrm>
            <a:off x="609600" y="3352801"/>
            <a:ext cx="7886700" cy="99059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560"/>
              <a:buNone/>
            </a:pPr>
            <a:r>
              <a:rPr lang="en-US" sz="5800" b="1">
                <a:solidFill>
                  <a:srgbClr val="0070C0"/>
                </a:solidFill>
              </a:rPr>
              <a:t>Equity in Arts Education</a:t>
            </a:r>
            <a:endParaRPr sz="4600"/>
          </a:p>
          <a:p>
            <a:pPr marL="0" lvl="0" indent="0" algn="ctr" rtl="0">
              <a:lnSpc>
                <a:spcPct val="90000"/>
              </a:lnSpc>
              <a:spcBef>
                <a:spcPts val="1000"/>
              </a:spcBef>
              <a:spcAft>
                <a:spcPts val="0"/>
              </a:spcAft>
              <a:buSzPts val="2240"/>
              <a:buNone/>
            </a:pPr>
            <a:r>
              <a:rPr lang="en-US" sz="2800" i="1">
                <a:solidFill>
                  <a:srgbClr val="0070C0"/>
                </a:solidFill>
              </a:rPr>
              <a:t>Resources for Arts Advocacy </a:t>
            </a:r>
            <a:endParaRPr/>
          </a:p>
        </p:txBody>
      </p:sp>
      <p:pic>
        <p:nvPicPr>
          <p:cNvPr id="102" name="Google Shape;102;p13" descr="believe_sig"/>
          <p:cNvPicPr preferRelativeResize="0"/>
          <p:nvPr/>
        </p:nvPicPr>
        <p:blipFill rotWithShape="1">
          <a:blip r:embed="rId3">
            <a:alphaModFix/>
          </a:blip>
          <a:srcRect/>
          <a:stretch/>
        </p:blipFill>
        <p:spPr>
          <a:xfrm>
            <a:off x="3429000" y="1219200"/>
            <a:ext cx="1981200" cy="160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5"/>
          <p:cNvPicPr preferRelativeResize="0"/>
          <p:nvPr/>
        </p:nvPicPr>
        <p:blipFill rotWithShape="1">
          <a:blip r:embed="rId3">
            <a:alphaModFix/>
          </a:blip>
          <a:srcRect/>
          <a:stretch/>
        </p:blipFill>
        <p:spPr>
          <a:xfrm>
            <a:off x="2237827" y="1676400"/>
            <a:ext cx="5658946" cy="4343400"/>
          </a:xfrm>
          <a:prstGeom prst="rect">
            <a:avLst/>
          </a:prstGeom>
          <a:noFill/>
          <a:ln>
            <a:noFill/>
          </a:ln>
        </p:spPr>
      </p:pic>
      <p:sp>
        <p:nvSpPr>
          <p:cNvPr id="201" name="Google Shape;201;p25"/>
          <p:cNvSpPr txBox="1"/>
          <p:nvPr/>
        </p:nvSpPr>
        <p:spPr>
          <a:xfrm>
            <a:off x="473375" y="352475"/>
            <a:ext cx="8229600" cy="1102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2200"/>
              <a:buFont typeface="Arial"/>
              <a:buNone/>
            </a:pPr>
            <a:r>
              <a:rPr lang="en-US" sz="3100" b="0" i="0" u="none" strike="noStrike" cap="none">
                <a:solidFill>
                  <a:srgbClr val="0070C0"/>
                </a:solidFill>
                <a:latin typeface="Corbel"/>
                <a:ea typeface="Corbel"/>
                <a:cs typeface="Corbel"/>
                <a:sym typeface="Corbel"/>
              </a:rPr>
              <a:t>The VAPA Guide has been translated into Spanish and is available on the CAPTA website.  </a:t>
            </a:r>
            <a:endParaRPr sz="3100" b="0" i="0" u="none" strike="noStrike" cap="none">
              <a:solidFill>
                <a:srgbClr val="0070C0"/>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856251" y="41470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000"/>
              <a:buFont typeface="Corbel"/>
              <a:buNone/>
            </a:pPr>
            <a:r>
              <a:rPr lang="en-US" i="1">
                <a:solidFill>
                  <a:srgbClr val="0070C0"/>
                </a:solidFill>
              </a:rPr>
              <a:t>The five domains of arts education</a:t>
            </a:r>
            <a:br>
              <a:rPr lang="en-US" i="1">
                <a:solidFill>
                  <a:srgbClr val="0070C0"/>
                </a:solidFill>
              </a:rPr>
            </a:br>
            <a:endParaRPr/>
          </a:p>
        </p:txBody>
      </p:sp>
      <p:sp>
        <p:nvSpPr>
          <p:cNvPr id="163" name="Google Shape;163;p21"/>
          <p:cNvSpPr txBox="1">
            <a:spLocks noGrp="1"/>
          </p:cNvSpPr>
          <p:nvPr>
            <p:ph type="body" idx="1"/>
          </p:nvPr>
        </p:nvSpPr>
        <p:spPr>
          <a:xfrm>
            <a:off x="396001" y="1409700"/>
            <a:ext cx="2711400" cy="4038600"/>
          </a:xfrm>
          <a:prstGeom prst="rect">
            <a:avLst/>
          </a:prstGeom>
          <a:noFill/>
          <a:ln>
            <a:noFill/>
          </a:ln>
        </p:spPr>
        <p:txBody>
          <a:bodyPr spcFirstLastPara="1" wrap="square" lIns="91425" tIns="45700" rIns="91425" bIns="45700" anchor="t" anchorCtr="0">
            <a:noAutofit/>
          </a:bodyPr>
          <a:lstStyle/>
          <a:p>
            <a:pPr marL="171450" lvl="0" indent="-137160" algn="l" rtl="0">
              <a:lnSpc>
                <a:spcPct val="90000"/>
              </a:lnSpc>
              <a:spcBef>
                <a:spcPts val="0"/>
              </a:spcBef>
              <a:spcAft>
                <a:spcPts val="0"/>
              </a:spcAft>
              <a:buSzPts val="1600"/>
              <a:buChar char="•"/>
            </a:pPr>
            <a:r>
              <a:rPr lang="en-US" i="1">
                <a:solidFill>
                  <a:srgbClr val="0070C0"/>
                </a:solidFill>
              </a:rPr>
              <a:t>Dance</a:t>
            </a:r>
            <a:endParaRPr/>
          </a:p>
          <a:p>
            <a:pPr marL="171450" lvl="0" indent="-137160" algn="l" rtl="0">
              <a:lnSpc>
                <a:spcPct val="90000"/>
              </a:lnSpc>
              <a:spcBef>
                <a:spcPts val="1000"/>
              </a:spcBef>
              <a:spcAft>
                <a:spcPts val="0"/>
              </a:spcAft>
              <a:buSzPts val="1600"/>
              <a:buChar char="•"/>
            </a:pPr>
            <a:r>
              <a:rPr lang="en-US" i="1">
                <a:solidFill>
                  <a:srgbClr val="0070C0"/>
                </a:solidFill>
              </a:rPr>
              <a:t>Music</a:t>
            </a:r>
            <a:endParaRPr/>
          </a:p>
          <a:p>
            <a:pPr marL="171450" lvl="0" indent="-137160" algn="l" rtl="0">
              <a:lnSpc>
                <a:spcPct val="90000"/>
              </a:lnSpc>
              <a:spcBef>
                <a:spcPts val="1000"/>
              </a:spcBef>
              <a:spcAft>
                <a:spcPts val="0"/>
              </a:spcAft>
              <a:buSzPts val="1600"/>
              <a:buChar char="•"/>
            </a:pPr>
            <a:r>
              <a:rPr lang="en-US" i="1">
                <a:solidFill>
                  <a:srgbClr val="0070C0"/>
                </a:solidFill>
              </a:rPr>
              <a:t>Theatre</a:t>
            </a:r>
            <a:endParaRPr/>
          </a:p>
          <a:p>
            <a:pPr marL="171450" lvl="0" indent="-137160" algn="l" rtl="0">
              <a:lnSpc>
                <a:spcPct val="90000"/>
              </a:lnSpc>
              <a:spcBef>
                <a:spcPts val="1000"/>
              </a:spcBef>
              <a:spcAft>
                <a:spcPts val="0"/>
              </a:spcAft>
              <a:buSzPts val="1600"/>
              <a:buChar char="•"/>
            </a:pPr>
            <a:r>
              <a:rPr lang="en-US" i="1">
                <a:solidFill>
                  <a:srgbClr val="0070C0"/>
                </a:solidFill>
              </a:rPr>
              <a:t>Visual Arts</a:t>
            </a:r>
            <a:endParaRPr/>
          </a:p>
          <a:p>
            <a:pPr marL="171450" lvl="0" indent="-137160" algn="l" rtl="0">
              <a:lnSpc>
                <a:spcPct val="90000"/>
              </a:lnSpc>
              <a:spcBef>
                <a:spcPts val="1000"/>
              </a:spcBef>
              <a:spcAft>
                <a:spcPts val="0"/>
              </a:spcAft>
              <a:buSzPts val="1600"/>
              <a:buChar char="•"/>
            </a:pPr>
            <a:r>
              <a:rPr lang="en-US" i="1">
                <a:solidFill>
                  <a:srgbClr val="0070C0"/>
                </a:solidFill>
              </a:rPr>
              <a:t>Media Arts</a:t>
            </a:r>
            <a:endParaRPr/>
          </a:p>
        </p:txBody>
      </p:sp>
      <p:pic>
        <p:nvPicPr>
          <p:cNvPr id="164" name="Google Shape;164;p21"/>
          <p:cNvPicPr preferRelativeResize="0"/>
          <p:nvPr/>
        </p:nvPicPr>
        <p:blipFill rotWithShape="1">
          <a:blip r:embed="rId3">
            <a:alphaModFix/>
          </a:blip>
          <a:srcRect/>
          <a:stretch/>
        </p:blipFill>
        <p:spPr>
          <a:xfrm>
            <a:off x="3107400" y="1966825"/>
            <a:ext cx="5807501" cy="3090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3"/>
          <p:cNvPicPr preferRelativeResize="0"/>
          <p:nvPr/>
        </p:nvPicPr>
        <p:blipFill rotWithShape="1">
          <a:blip r:embed="rId3">
            <a:alphaModFix/>
          </a:blip>
          <a:srcRect/>
          <a:stretch/>
        </p:blipFill>
        <p:spPr>
          <a:xfrm>
            <a:off x="898525" y="1219200"/>
            <a:ext cx="3140075" cy="4064000"/>
          </a:xfrm>
          <a:prstGeom prst="rect">
            <a:avLst/>
          </a:prstGeom>
          <a:noFill/>
          <a:ln>
            <a:noFill/>
          </a:ln>
        </p:spPr>
      </p:pic>
      <p:pic>
        <p:nvPicPr>
          <p:cNvPr id="186" name="Google Shape;186;p23"/>
          <p:cNvPicPr preferRelativeResize="0"/>
          <p:nvPr/>
        </p:nvPicPr>
        <p:blipFill rotWithShape="1">
          <a:blip r:embed="rId4">
            <a:alphaModFix/>
          </a:blip>
          <a:srcRect/>
          <a:stretch/>
        </p:blipFill>
        <p:spPr>
          <a:xfrm>
            <a:off x="4800600" y="1219200"/>
            <a:ext cx="3140075" cy="4064000"/>
          </a:xfrm>
          <a:prstGeom prst="rect">
            <a:avLst/>
          </a:prstGeom>
          <a:noFill/>
          <a:ln>
            <a:noFill/>
          </a:ln>
        </p:spPr>
      </p:pic>
      <p:sp>
        <p:nvSpPr>
          <p:cNvPr id="187" name="Google Shape;187;p23"/>
          <p:cNvSpPr txBox="1"/>
          <p:nvPr/>
        </p:nvSpPr>
        <p:spPr>
          <a:xfrm>
            <a:off x="1600200" y="712113"/>
            <a:ext cx="6172200" cy="43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70C0"/>
                </a:solidFill>
                <a:latin typeface="Corbel"/>
                <a:ea typeface="Corbel"/>
                <a:cs typeface="Corbel"/>
                <a:sym typeface="Corbel"/>
              </a:rPr>
              <a:t>The VAPA Guide is broken up by grade </a:t>
            </a:r>
            <a:endParaRPr sz="2200" b="0" i="0" u="none" strike="noStrike" cap="none">
              <a:solidFill>
                <a:srgbClr val="0070C0"/>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4"/>
          <p:cNvPicPr preferRelativeResize="0"/>
          <p:nvPr/>
        </p:nvPicPr>
        <p:blipFill rotWithShape="1">
          <a:blip r:embed="rId3">
            <a:alphaModFix/>
          </a:blip>
          <a:srcRect/>
          <a:stretch/>
        </p:blipFill>
        <p:spPr>
          <a:xfrm>
            <a:off x="388425" y="443425"/>
            <a:ext cx="4183574" cy="5414519"/>
          </a:xfrm>
          <a:prstGeom prst="rect">
            <a:avLst/>
          </a:prstGeom>
          <a:noFill/>
          <a:ln>
            <a:noFill/>
          </a:ln>
        </p:spPr>
      </p:pic>
      <p:pic>
        <p:nvPicPr>
          <p:cNvPr id="194" name="Google Shape;194;p24"/>
          <p:cNvPicPr preferRelativeResize="0"/>
          <p:nvPr/>
        </p:nvPicPr>
        <p:blipFill rotWithShape="1">
          <a:blip r:embed="rId4">
            <a:alphaModFix/>
          </a:blip>
          <a:srcRect/>
          <a:stretch/>
        </p:blipFill>
        <p:spPr>
          <a:xfrm>
            <a:off x="4419600" y="443425"/>
            <a:ext cx="4183574" cy="54145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857250" y="609600"/>
            <a:ext cx="7406640" cy="9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1979"/>
              <a:buFont typeface="Corbel"/>
              <a:buNone/>
            </a:pPr>
            <a:r>
              <a:rPr lang="en-US" sz="1979">
                <a:solidFill>
                  <a:srgbClr val="0070C0"/>
                </a:solidFill>
              </a:rPr>
              <a:t>Arts Education Data Project </a:t>
            </a:r>
            <a:r>
              <a:rPr lang="en-US" sz="1979" u="sng">
                <a:solidFill>
                  <a:schemeClr val="hlink"/>
                </a:solidFill>
                <a:hlinkClick r:id="rId3"/>
              </a:rPr>
              <a:t>http://www.createca.dreamhosters.com/artsed-dataproject/</a:t>
            </a:r>
            <a:r>
              <a:rPr lang="en-US" sz="1979">
                <a:solidFill>
                  <a:srgbClr val="0070C0"/>
                </a:solidFill>
              </a:rPr>
              <a:t>	</a:t>
            </a:r>
            <a:endParaRPr sz="1979">
              <a:solidFill>
                <a:srgbClr val="0070C0"/>
              </a:solidFill>
            </a:endParaRPr>
          </a:p>
        </p:txBody>
      </p:sp>
      <p:sp>
        <p:nvSpPr>
          <p:cNvPr id="208" name="Google Shape;208;p26"/>
          <p:cNvSpPr txBox="1">
            <a:spLocks noGrp="1"/>
          </p:cNvSpPr>
          <p:nvPr>
            <p:ph type="body" idx="1"/>
          </p:nvPr>
        </p:nvSpPr>
        <p:spPr>
          <a:xfrm>
            <a:off x="859237" y="1600200"/>
            <a:ext cx="7404653" cy="4038600"/>
          </a:xfrm>
          <a:prstGeom prst="rect">
            <a:avLst/>
          </a:prstGeom>
          <a:noFill/>
          <a:ln>
            <a:noFill/>
          </a:ln>
        </p:spPr>
        <p:txBody>
          <a:bodyPr spcFirstLastPara="1" wrap="square" lIns="91425" tIns="45700" rIns="91425" bIns="45700" anchor="t" anchorCtr="0">
            <a:noAutofit/>
          </a:bodyPr>
          <a:lstStyle/>
          <a:p>
            <a:pPr marL="34290" lvl="0" indent="0" algn="l" rtl="0">
              <a:lnSpc>
                <a:spcPct val="90000"/>
              </a:lnSpc>
              <a:spcBef>
                <a:spcPts val="0"/>
              </a:spcBef>
              <a:spcAft>
                <a:spcPts val="0"/>
              </a:spcAft>
              <a:buSzPts val="1600"/>
              <a:buNone/>
            </a:pPr>
            <a:endParaRPr>
              <a:solidFill>
                <a:srgbClr val="00B0F0"/>
              </a:solidFill>
            </a:endParaRPr>
          </a:p>
          <a:p>
            <a:pPr marL="34290" lvl="0" indent="0" algn="l" rtl="0">
              <a:lnSpc>
                <a:spcPct val="90000"/>
              </a:lnSpc>
              <a:spcBef>
                <a:spcPts val="1000"/>
              </a:spcBef>
              <a:spcAft>
                <a:spcPts val="0"/>
              </a:spcAft>
              <a:buSzPts val="1600"/>
              <a:buNone/>
            </a:pPr>
            <a:endParaRPr/>
          </a:p>
        </p:txBody>
      </p:sp>
      <p:pic>
        <p:nvPicPr>
          <p:cNvPr id="209" name="Google Shape;209;p26"/>
          <p:cNvPicPr preferRelativeResize="0"/>
          <p:nvPr/>
        </p:nvPicPr>
        <p:blipFill rotWithShape="1">
          <a:blip r:embed="rId4">
            <a:alphaModFix/>
          </a:blip>
          <a:srcRect/>
          <a:stretch/>
        </p:blipFill>
        <p:spPr>
          <a:xfrm>
            <a:off x="533400" y="1524000"/>
            <a:ext cx="7924800" cy="4333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7"/>
          <p:cNvPicPr preferRelativeResize="0"/>
          <p:nvPr/>
        </p:nvPicPr>
        <p:blipFill rotWithShape="1">
          <a:blip r:embed="rId3">
            <a:alphaModFix/>
          </a:blip>
          <a:srcRect l="13791" t="10619" r="20844" b="5162"/>
          <a:stretch/>
        </p:blipFill>
        <p:spPr>
          <a:xfrm>
            <a:off x="424825" y="316075"/>
            <a:ext cx="7877602" cy="57095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8"/>
          <p:cNvPicPr preferRelativeResize="0"/>
          <p:nvPr/>
        </p:nvPicPr>
        <p:blipFill rotWithShape="1">
          <a:blip r:embed="rId3">
            <a:alphaModFix/>
          </a:blip>
          <a:srcRect/>
          <a:stretch/>
        </p:blipFill>
        <p:spPr>
          <a:xfrm>
            <a:off x="152400" y="686475"/>
            <a:ext cx="8839200" cy="49720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p:nvPr/>
        </p:nvSpPr>
        <p:spPr>
          <a:xfrm>
            <a:off x="5559225" y="3107800"/>
            <a:ext cx="2961600" cy="28887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4"/>
          <p:cNvSpPr txBox="1">
            <a:spLocks noGrp="1"/>
          </p:cNvSpPr>
          <p:nvPr>
            <p:ph type="body" idx="1"/>
          </p:nvPr>
        </p:nvSpPr>
        <p:spPr>
          <a:xfrm>
            <a:off x="725600" y="345900"/>
            <a:ext cx="7886700" cy="395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920"/>
              <a:buNone/>
            </a:pPr>
            <a:endParaRPr sz="2400">
              <a:solidFill>
                <a:srgbClr val="0070C0"/>
              </a:solidFill>
            </a:endParaRPr>
          </a:p>
          <a:p>
            <a:pPr marL="0" lvl="0" indent="0" algn="l" rtl="0">
              <a:lnSpc>
                <a:spcPct val="90000"/>
              </a:lnSpc>
              <a:spcBef>
                <a:spcPts val="1000"/>
              </a:spcBef>
              <a:spcAft>
                <a:spcPts val="0"/>
              </a:spcAft>
              <a:buSzPts val="2240"/>
              <a:buNone/>
            </a:pPr>
            <a:r>
              <a:rPr lang="en-US" sz="2800">
                <a:solidFill>
                  <a:srgbClr val="0070C0"/>
                </a:solidFill>
              </a:rPr>
              <a:t>► We believe that </a:t>
            </a:r>
            <a:r>
              <a:rPr lang="en-US" sz="2800" i="1">
                <a:solidFill>
                  <a:srgbClr val="0070C0"/>
                </a:solidFill>
              </a:rPr>
              <a:t>every</a:t>
            </a:r>
            <a:r>
              <a:rPr lang="en-US" sz="2800">
                <a:solidFill>
                  <a:srgbClr val="0070C0"/>
                </a:solidFill>
              </a:rPr>
              <a:t> child has the right to a dynamic, creative education.</a:t>
            </a:r>
            <a:endParaRPr/>
          </a:p>
          <a:p>
            <a:pPr marL="0" lvl="0" indent="0" algn="l" rtl="0">
              <a:lnSpc>
                <a:spcPct val="90000"/>
              </a:lnSpc>
              <a:spcBef>
                <a:spcPts val="1000"/>
              </a:spcBef>
              <a:spcAft>
                <a:spcPts val="0"/>
              </a:spcAft>
              <a:buSzPts val="640"/>
              <a:buNone/>
            </a:pPr>
            <a:endParaRPr sz="800">
              <a:solidFill>
                <a:srgbClr val="0070C0"/>
              </a:solidFill>
            </a:endParaRPr>
          </a:p>
          <a:p>
            <a:pPr marL="0" lvl="0" indent="0" algn="l" rtl="0">
              <a:lnSpc>
                <a:spcPct val="90000"/>
              </a:lnSpc>
              <a:spcBef>
                <a:spcPts val="1000"/>
              </a:spcBef>
              <a:spcAft>
                <a:spcPts val="0"/>
              </a:spcAft>
              <a:buSzPts val="2240"/>
              <a:buNone/>
            </a:pPr>
            <a:r>
              <a:rPr lang="en-US" sz="2800">
                <a:solidFill>
                  <a:srgbClr val="0070C0"/>
                </a:solidFill>
              </a:rPr>
              <a:t>► If we are not teaching arts, we are not teaching the </a:t>
            </a:r>
            <a:r>
              <a:rPr lang="en-US" sz="2800" i="1">
                <a:solidFill>
                  <a:srgbClr val="0070C0"/>
                </a:solidFill>
              </a:rPr>
              <a:t>whole</a:t>
            </a:r>
            <a:r>
              <a:rPr lang="en-US" sz="2800">
                <a:solidFill>
                  <a:srgbClr val="0070C0"/>
                </a:solidFill>
              </a:rPr>
              <a:t> child.</a:t>
            </a:r>
            <a:endParaRPr/>
          </a:p>
          <a:p>
            <a:pPr marL="0" lvl="0" indent="0" algn="l" rtl="0">
              <a:lnSpc>
                <a:spcPct val="90000"/>
              </a:lnSpc>
              <a:spcBef>
                <a:spcPts val="1000"/>
              </a:spcBef>
              <a:spcAft>
                <a:spcPts val="0"/>
              </a:spcAft>
              <a:buSzPts val="640"/>
              <a:buNone/>
            </a:pPr>
            <a:endParaRPr sz="800">
              <a:solidFill>
                <a:srgbClr val="0070C0"/>
              </a:solidFill>
            </a:endParaRPr>
          </a:p>
          <a:p>
            <a:pPr marL="0" lvl="0" indent="0" algn="l" rtl="0">
              <a:lnSpc>
                <a:spcPct val="90000"/>
              </a:lnSpc>
              <a:spcBef>
                <a:spcPts val="1000"/>
              </a:spcBef>
              <a:spcAft>
                <a:spcPts val="0"/>
              </a:spcAft>
              <a:buSzPts val="2240"/>
              <a:buNone/>
            </a:pPr>
            <a:r>
              <a:rPr lang="en-US" sz="2800">
                <a:solidFill>
                  <a:srgbClr val="0070C0"/>
                </a:solidFill>
              </a:rPr>
              <a:t>► Creativity is not optional!</a:t>
            </a:r>
            <a:endParaRPr/>
          </a:p>
          <a:p>
            <a:pPr marL="0" lvl="0" indent="0" algn="ctr" rtl="0">
              <a:lnSpc>
                <a:spcPct val="90000"/>
              </a:lnSpc>
              <a:spcBef>
                <a:spcPts val="1000"/>
              </a:spcBef>
              <a:spcAft>
                <a:spcPts val="0"/>
              </a:spcAft>
              <a:buSzPts val="2560"/>
              <a:buNone/>
            </a:pPr>
            <a:endParaRPr sz="3200">
              <a:solidFill>
                <a:srgbClr val="0070C0"/>
              </a:solidFill>
            </a:endParaRPr>
          </a:p>
        </p:txBody>
      </p:sp>
      <p:pic>
        <p:nvPicPr>
          <p:cNvPr id="110" name="Google Shape;110;p14"/>
          <p:cNvPicPr preferRelativeResize="0"/>
          <p:nvPr/>
        </p:nvPicPr>
        <p:blipFill rotWithShape="1">
          <a:blip r:embed="rId3">
            <a:alphaModFix/>
          </a:blip>
          <a:srcRect/>
          <a:stretch/>
        </p:blipFill>
        <p:spPr>
          <a:xfrm>
            <a:off x="5559225" y="3094525"/>
            <a:ext cx="2828175" cy="2828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226075" y="476075"/>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000"/>
              <a:buFont typeface="Corbel"/>
              <a:buNone/>
            </a:pPr>
            <a:r>
              <a:rPr lang="en-US">
                <a:solidFill>
                  <a:srgbClr val="0070C0"/>
                </a:solidFill>
              </a:rPr>
              <a:t>The research is clear…..	</a:t>
            </a:r>
            <a:endParaRPr>
              <a:solidFill>
                <a:srgbClr val="0070C0"/>
              </a:solidFill>
            </a:endParaRPr>
          </a:p>
        </p:txBody>
      </p:sp>
      <p:sp>
        <p:nvSpPr>
          <p:cNvPr id="117" name="Google Shape;117;p15"/>
          <p:cNvSpPr txBox="1">
            <a:spLocks noGrp="1"/>
          </p:cNvSpPr>
          <p:nvPr>
            <p:ph type="body" idx="1"/>
          </p:nvPr>
        </p:nvSpPr>
        <p:spPr>
          <a:xfrm>
            <a:off x="859237" y="1627163"/>
            <a:ext cx="7404653" cy="4849837"/>
          </a:xfrm>
          <a:prstGeom prst="rect">
            <a:avLst/>
          </a:prstGeom>
          <a:noFill/>
          <a:ln>
            <a:noFill/>
          </a:ln>
        </p:spPr>
        <p:txBody>
          <a:bodyPr spcFirstLastPara="1" wrap="square" lIns="91425" tIns="45700" rIns="91425" bIns="45700" anchor="t" anchorCtr="0">
            <a:noAutofit/>
          </a:bodyPr>
          <a:lstStyle/>
          <a:p>
            <a:pPr marL="34290" lvl="0" indent="0" algn="l" rtl="0">
              <a:lnSpc>
                <a:spcPct val="90000"/>
              </a:lnSpc>
              <a:spcBef>
                <a:spcPts val="0"/>
              </a:spcBef>
              <a:spcAft>
                <a:spcPts val="0"/>
              </a:spcAft>
              <a:buSzPts val="1600"/>
              <a:buNone/>
            </a:pPr>
            <a:r>
              <a:rPr lang="en-US"/>
              <a:t>	</a:t>
            </a:r>
            <a:r>
              <a:rPr lang="en-US" sz="2700" b="1"/>
              <a:t>ARTS improve education!</a:t>
            </a:r>
            <a:endParaRPr sz="2700" b="1"/>
          </a:p>
        </p:txBody>
      </p:sp>
      <p:pic>
        <p:nvPicPr>
          <p:cNvPr id="118" name="Google Shape;118;p15" descr="Related image"/>
          <p:cNvPicPr preferRelativeResize="0"/>
          <p:nvPr/>
        </p:nvPicPr>
        <p:blipFill rotWithShape="1">
          <a:blip r:embed="rId3">
            <a:alphaModFix/>
          </a:blip>
          <a:srcRect/>
          <a:stretch/>
        </p:blipFill>
        <p:spPr>
          <a:xfrm>
            <a:off x="1651635" y="2286000"/>
            <a:ext cx="5817870" cy="3217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1030400" y="389100"/>
            <a:ext cx="7404600" cy="5471100"/>
          </a:xfrm>
          <a:prstGeom prst="rect">
            <a:avLst/>
          </a:prstGeom>
          <a:noFill/>
          <a:ln>
            <a:noFill/>
          </a:ln>
        </p:spPr>
        <p:txBody>
          <a:bodyPr spcFirstLastPara="1" wrap="square" lIns="91425" tIns="45700" rIns="91425" bIns="45700" anchor="t" anchorCtr="0">
            <a:noAutofit/>
          </a:bodyPr>
          <a:lstStyle/>
          <a:p>
            <a:pPr marL="34290" lvl="0" indent="0" algn="l" rtl="0">
              <a:lnSpc>
                <a:spcPct val="90000"/>
              </a:lnSpc>
              <a:spcBef>
                <a:spcPts val="0"/>
              </a:spcBef>
              <a:spcAft>
                <a:spcPts val="0"/>
              </a:spcAft>
              <a:buSzPts val="640"/>
              <a:buNone/>
            </a:pPr>
            <a:endParaRPr sz="800"/>
          </a:p>
          <a:p>
            <a:pPr marL="34290" lvl="0" indent="0" algn="l" rtl="0">
              <a:lnSpc>
                <a:spcPct val="90000"/>
              </a:lnSpc>
              <a:spcBef>
                <a:spcPts val="1000"/>
              </a:spcBef>
              <a:spcAft>
                <a:spcPts val="0"/>
              </a:spcAft>
              <a:buSzPts val="640"/>
              <a:buNone/>
            </a:pPr>
            <a:endParaRPr sz="800"/>
          </a:p>
          <a:p>
            <a:pPr marL="411480" lvl="2" indent="0" algn="l" rtl="0">
              <a:lnSpc>
                <a:spcPct val="90000"/>
              </a:lnSpc>
              <a:spcBef>
                <a:spcPts val="150"/>
              </a:spcBef>
              <a:spcAft>
                <a:spcPts val="0"/>
              </a:spcAft>
              <a:buSzPts val="4800"/>
              <a:buNone/>
            </a:pPr>
            <a:r>
              <a:rPr lang="en-US" sz="6000" b="1" i="1"/>
              <a:t>93% </a:t>
            </a:r>
            <a:r>
              <a:rPr lang="en-US" sz="6000"/>
              <a:t>of Americans believe that the arts are vital to providing a well-rounded education. </a:t>
            </a:r>
            <a:endParaRPr/>
          </a:p>
          <a:p>
            <a:pPr marL="205740" lvl="1" indent="0" algn="l" rtl="0">
              <a:lnSpc>
                <a:spcPct val="90000"/>
              </a:lnSpc>
              <a:spcBef>
                <a:spcPts val="450"/>
              </a:spcBef>
              <a:spcAft>
                <a:spcPts val="0"/>
              </a:spcAft>
              <a:buSzPts val="144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493125" y="428000"/>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000"/>
              <a:buFont typeface="Corbel"/>
              <a:buNone/>
            </a:pPr>
            <a:r>
              <a:rPr lang="en-US">
                <a:solidFill>
                  <a:srgbClr val="0070C0"/>
                </a:solidFill>
              </a:rPr>
              <a:t>Education Code</a:t>
            </a:r>
            <a:endParaRPr>
              <a:solidFill>
                <a:srgbClr val="0070C0"/>
              </a:solidFill>
            </a:endParaRPr>
          </a:p>
        </p:txBody>
      </p:sp>
      <p:sp>
        <p:nvSpPr>
          <p:cNvPr id="131" name="Google Shape;131;p17"/>
          <p:cNvSpPr txBox="1">
            <a:spLocks noGrp="1"/>
          </p:cNvSpPr>
          <p:nvPr>
            <p:ph type="body" idx="1"/>
          </p:nvPr>
        </p:nvSpPr>
        <p:spPr>
          <a:xfrm>
            <a:off x="732692" y="4800600"/>
            <a:ext cx="7680960" cy="1066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920"/>
              <a:buNone/>
            </a:pPr>
            <a:r>
              <a:rPr lang="en-US" sz="2400">
                <a:solidFill>
                  <a:srgbClr val="0070C0"/>
                </a:solidFill>
              </a:rPr>
              <a:t>California Education Code 51210</a:t>
            </a:r>
            <a:endParaRPr/>
          </a:p>
          <a:p>
            <a:pPr marL="0" lvl="0" indent="0" algn="ctr" rtl="0">
              <a:lnSpc>
                <a:spcPct val="90000"/>
              </a:lnSpc>
              <a:spcBef>
                <a:spcPts val="1000"/>
              </a:spcBef>
              <a:spcAft>
                <a:spcPts val="0"/>
              </a:spcAft>
              <a:buSzPts val="1920"/>
              <a:buNone/>
            </a:pPr>
            <a:r>
              <a:rPr lang="en-US" sz="2400">
                <a:solidFill>
                  <a:srgbClr val="0070C0"/>
                </a:solidFill>
              </a:rPr>
              <a:t>California Education Code 51220</a:t>
            </a:r>
            <a:endParaRPr/>
          </a:p>
        </p:txBody>
      </p:sp>
      <p:pic>
        <p:nvPicPr>
          <p:cNvPr id="132" name="Google Shape;132;p17"/>
          <p:cNvPicPr preferRelativeResize="0"/>
          <p:nvPr/>
        </p:nvPicPr>
        <p:blipFill rotWithShape="1">
          <a:blip r:embed="rId3">
            <a:alphaModFix/>
          </a:blip>
          <a:srcRect/>
          <a:stretch/>
        </p:blipFill>
        <p:spPr>
          <a:xfrm>
            <a:off x="2660806" y="1784350"/>
            <a:ext cx="3822387" cy="2863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858250" y="257600"/>
            <a:ext cx="7406700" cy="956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2400"/>
              <a:buFont typeface="Corbel"/>
              <a:buNone/>
            </a:pPr>
            <a:r>
              <a:rPr lang="en-US" sz="3500" b="1">
                <a:solidFill>
                  <a:schemeClr val="accent5"/>
                </a:solidFill>
              </a:rPr>
              <a:t>What does this mean for your child?</a:t>
            </a:r>
            <a:r>
              <a:rPr lang="en-US" sz="2200"/>
              <a:t>	</a:t>
            </a:r>
            <a:endParaRPr sz="2200"/>
          </a:p>
        </p:txBody>
      </p:sp>
      <p:sp>
        <p:nvSpPr>
          <p:cNvPr id="139" name="Google Shape;139;p18"/>
          <p:cNvSpPr txBox="1">
            <a:spLocks noGrp="1"/>
          </p:cNvSpPr>
          <p:nvPr>
            <p:ph type="body" idx="1"/>
          </p:nvPr>
        </p:nvSpPr>
        <p:spPr>
          <a:xfrm>
            <a:off x="349429" y="1565400"/>
            <a:ext cx="5064000" cy="4038600"/>
          </a:xfrm>
          <a:prstGeom prst="rect">
            <a:avLst/>
          </a:prstGeom>
          <a:noFill/>
          <a:ln>
            <a:noFill/>
          </a:ln>
        </p:spPr>
        <p:txBody>
          <a:bodyPr spcFirstLastPara="1" wrap="square" lIns="91425" tIns="45700" rIns="91425" bIns="45700" anchor="t" anchorCtr="0">
            <a:noAutofit/>
          </a:bodyPr>
          <a:lstStyle/>
          <a:p>
            <a:pPr marL="171450" lvl="0" indent="-162560" algn="ctr" rtl="0">
              <a:lnSpc>
                <a:spcPct val="90000"/>
              </a:lnSpc>
              <a:spcBef>
                <a:spcPts val="0"/>
              </a:spcBef>
              <a:spcAft>
                <a:spcPts val="0"/>
              </a:spcAft>
              <a:buSzPts val="2160"/>
              <a:buChar char="•"/>
            </a:pPr>
            <a:r>
              <a:rPr lang="en-US" sz="2600">
                <a:solidFill>
                  <a:srgbClr val="0070C0"/>
                </a:solidFill>
              </a:rPr>
              <a:t>Your child has the </a:t>
            </a:r>
            <a:r>
              <a:rPr lang="en-US" sz="2600" b="1" i="1">
                <a:solidFill>
                  <a:srgbClr val="0070C0"/>
                </a:solidFill>
              </a:rPr>
              <a:t>right</a:t>
            </a:r>
            <a:r>
              <a:rPr lang="en-US" sz="2600">
                <a:solidFill>
                  <a:srgbClr val="0070C0"/>
                </a:solidFill>
              </a:rPr>
              <a:t> to a quality education.  </a:t>
            </a:r>
            <a:endParaRPr sz="2400"/>
          </a:p>
          <a:p>
            <a:pPr marL="34290" lvl="0" indent="0" algn="ctr" rtl="0">
              <a:lnSpc>
                <a:spcPct val="90000"/>
              </a:lnSpc>
              <a:spcBef>
                <a:spcPts val="0"/>
              </a:spcBef>
              <a:spcAft>
                <a:spcPts val="0"/>
              </a:spcAft>
              <a:buSzPts val="1760"/>
              <a:buNone/>
            </a:pPr>
            <a:endParaRPr sz="2600">
              <a:solidFill>
                <a:srgbClr val="0070C0"/>
              </a:solidFill>
            </a:endParaRPr>
          </a:p>
          <a:p>
            <a:pPr marL="171450" lvl="0" indent="-162560" algn="ctr" rtl="0">
              <a:lnSpc>
                <a:spcPct val="90000"/>
              </a:lnSpc>
              <a:spcBef>
                <a:spcPts val="0"/>
              </a:spcBef>
              <a:spcAft>
                <a:spcPts val="0"/>
              </a:spcAft>
              <a:buSzPts val="2160"/>
              <a:buChar char="•"/>
            </a:pPr>
            <a:r>
              <a:rPr lang="en-US" sz="2600">
                <a:solidFill>
                  <a:srgbClr val="0070C0"/>
                </a:solidFill>
              </a:rPr>
              <a:t>But right now, </a:t>
            </a:r>
            <a:r>
              <a:rPr lang="en-US" sz="2600" b="1" i="1">
                <a:solidFill>
                  <a:srgbClr val="0070C0"/>
                </a:solidFill>
              </a:rPr>
              <a:t>88% of California schools aren’t fully teaching it</a:t>
            </a:r>
            <a:r>
              <a:rPr lang="en-US" sz="2600">
                <a:solidFill>
                  <a:srgbClr val="0070C0"/>
                </a:solidFill>
              </a:rPr>
              <a:t>.  </a:t>
            </a:r>
            <a:endParaRPr sz="2400"/>
          </a:p>
          <a:p>
            <a:pPr marL="34290" lvl="0" indent="0" algn="ctr" rtl="0">
              <a:lnSpc>
                <a:spcPct val="90000"/>
              </a:lnSpc>
              <a:spcBef>
                <a:spcPts val="0"/>
              </a:spcBef>
              <a:spcAft>
                <a:spcPts val="0"/>
              </a:spcAft>
              <a:buSzPts val="1760"/>
              <a:buNone/>
            </a:pPr>
            <a:endParaRPr sz="2600">
              <a:solidFill>
                <a:srgbClr val="0070C0"/>
              </a:solidFill>
            </a:endParaRPr>
          </a:p>
          <a:p>
            <a:pPr marL="171450" lvl="0" indent="-162560" algn="ctr" rtl="0">
              <a:lnSpc>
                <a:spcPct val="90000"/>
              </a:lnSpc>
              <a:spcBef>
                <a:spcPts val="0"/>
              </a:spcBef>
              <a:spcAft>
                <a:spcPts val="0"/>
              </a:spcAft>
              <a:buSzPts val="2160"/>
              <a:buChar char="•"/>
            </a:pPr>
            <a:r>
              <a:rPr lang="en-US" sz="2600">
                <a:solidFill>
                  <a:srgbClr val="0070C0"/>
                </a:solidFill>
              </a:rPr>
              <a:t>By leaving out the arts for some or all students, these schools are in violation of California law.</a:t>
            </a:r>
            <a:endParaRPr sz="2400"/>
          </a:p>
          <a:p>
            <a:pPr marL="34290" lvl="0" indent="0" algn="l" rtl="0">
              <a:lnSpc>
                <a:spcPct val="90000"/>
              </a:lnSpc>
              <a:spcBef>
                <a:spcPts val="1000"/>
              </a:spcBef>
              <a:spcAft>
                <a:spcPts val="0"/>
              </a:spcAft>
              <a:buSzPts val="2240"/>
              <a:buNone/>
            </a:pPr>
            <a:endParaRPr sz="2800"/>
          </a:p>
          <a:p>
            <a:pPr marL="34290" lvl="0" indent="0" algn="l" rtl="0">
              <a:lnSpc>
                <a:spcPct val="90000"/>
              </a:lnSpc>
              <a:spcBef>
                <a:spcPts val="1000"/>
              </a:spcBef>
              <a:spcAft>
                <a:spcPts val="0"/>
              </a:spcAft>
              <a:buSzPts val="1600"/>
              <a:buNone/>
            </a:pPr>
            <a:endParaRPr/>
          </a:p>
        </p:txBody>
      </p:sp>
      <p:pic>
        <p:nvPicPr>
          <p:cNvPr id="140" name="Google Shape;140;p18"/>
          <p:cNvPicPr preferRelativeResize="0"/>
          <p:nvPr/>
        </p:nvPicPr>
        <p:blipFill rotWithShape="1">
          <a:blip r:embed="rId3">
            <a:alphaModFix/>
          </a:blip>
          <a:srcRect/>
          <a:stretch/>
        </p:blipFill>
        <p:spPr>
          <a:xfrm>
            <a:off x="5547100" y="1716125"/>
            <a:ext cx="3104650" cy="3425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868675" y="245475"/>
            <a:ext cx="74067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000"/>
              <a:buFont typeface="Corbel"/>
              <a:buNone/>
            </a:pPr>
            <a:r>
              <a:rPr lang="en-US">
                <a:solidFill>
                  <a:srgbClr val="0070C0"/>
                </a:solidFill>
              </a:rPr>
              <a:t>The “Whole Child” Approach</a:t>
            </a:r>
            <a:endParaRPr>
              <a:solidFill>
                <a:srgbClr val="0070C0"/>
              </a:solidFill>
            </a:endParaRPr>
          </a:p>
        </p:txBody>
      </p:sp>
      <p:sp>
        <p:nvSpPr>
          <p:cNvPr id="147" name="Google Shape;147;p19"/>
          <p:cNvSpPr txBox="1">
            <a:spLocks noGrp="1"/>
          </p:cNvSpPr>
          <p:nvPr>
            <p:ph type="body" idx="1"/>
          </p:nvPr>
        </p:nvSpPr>
        <p:spPr>
          <a:xfrm>
            <a:off x="436975" y="1752600"/>
            <a:ext cx="3252900" cy="4021500"/>
          </a:xfrm>
          <a:prstGeom prst="rect">
            <a:avLst/>
          </a:prstGeom>
          <a:noFill/>
          <a:ln>
            <a:noFill/>
          </a:ln>
        </p:spPr>
        <p:txBody>
          <a:bodyPr spcFirstLastPara="1" wrap="square" lIns="91425" tIns="45700" rIns="91425" bIns="45700" anchor="t" anchorCtr="0">
            <a:noAutofit/>
          </a:bodyPr>
          <a:lstStyle/>
          <a:p>
            <a:pPr marL="171450" lvl="0" indent="-137160" algn="l" rtl="0">
              <a:lnSpc>
                <a:spcPct val="90000"/>
              </a:lnSpc>
              <a:spcBef>
                <a:spcPts val="0"/>
              </a:spcBef>
              <a:spcAft>
                <a:spcPts val="0"/>
              </a:spcAft>
              <a:buSzPts val="1600"/>
              <a:buChar char="•"/>
            </a:pPr>
            <a:r>
              <a:rPr lang="en-US"/>
              <a:t>Makes learning more interactive</a:t>
            </a:r>
            <a:endParaRPr/>
          </a:p>
          <a:p>
            <a:pPr marL="171450" lvl="0" indent="-137160" algn="l" rtl="0">
              <a:lnSpc>
                <a:spcPct val="90000"/>
              </a:lnSpc>
              <a:spcBef>
                <a:spcPts val="1000"/>
              </a:spcBef>
              <a:spcAft>
                <a:spcPts val="0"/>
              </a:spcAft>
              <a:buSzPts val="1600"/>
              <a:buChar char="•"/>
            </a:pPr>
            <a:r>
              <a:rPr lang="en-US"/>
              <a:t>Fosters interdisciplinary learning</a:t>
            </a:r>
            <a:endParaRPr/>
          </a:p>
          <a:p>
            <a:pPr marL="171450" lvl="0" indent="-137160" algn="l" rtl="0">
              <a:lnSpc>
                <a:spcPct val="90000"/>
              </a:lnSpc>
              <a:spcBef>
                <a:spcPts val="1000"/>
              </a:spcBef>
              <a:spcAft>
                <a:spcPts val="0"/>
              </a:spcAft>
              <a:buSzPts val="1600"/>
              <a:buChar char="•"/>
            </a:pPr>
            <a:r>
              <a:rPr lang="en-US"/>
              <a:t>Builds self-esteem</a:t>
            </a:r>
            <a:endParaRPr/>
          </a:p>
          <a:p>
            <a:pPr marL="171450" lvl="0" indent="-137160" algn="l" rtl="0">
              <a:lnSpc>
                <a:spcPct val="90000"/>
              </a:lnSpc>
              <a:spcBef>
                <a:spcPts val="1000"/>
              </a:spcBef>
              <a:spcAft>
                <a:spcPts val="0"/>
              </a:spcAft>
              <a:buSzPts val="1600"/>
              <a:buChar char="•"/>
            </a:pPr>
            <a:r>
              <a:rPr lang="en-US"/>
              <a:t>Facilitates student success despite differences in languages or learning styles </a:t>
            </a:r>
            <a:endParaRPr/>
          </a:p>
          <a:p>
            <a:pPr marL="34290" lvl="0" indent="0" algn="l" rtl="0">
              <a:lnSpc>
                <a:spcPct val="90000"/>
              </a:lnSpc>
              <a:spcBef>
                <a:spcPts val="1000"/>
              </a:spcBef>
              <a:spcAft>
                <a:spcPts val="0"/>
              </a:spcAft>
              <a:buSzPts val="1600"/>
              <a:buNone/>
            </a:pPr>
            <a:endParaRPr/>
          </a:p>
          <a:p>
            <a:pPr marL="34290" lvl="0" indent="0" algn="l" rtl="0">
              <a:lnSpc>
                <a:spcPct val="90000"/>
              </a:lnSpc>
              <a:spcBef>
                <a:spcPts val="1000"/>
              </a:spcBef>
              <a:spcAft>
                <a:spcPts val="0"/>
              </a:spcAft>
              <a:buSzPts val="720"/>
              <a:buNone/>
            </a:pPr>
            <a:endParaRPr sz="900"/>
          </a:p>
          <a:p>
            <a:pPr marL="34290" lvl="0" indent="0" algn="l" rtl="0">
              <a:lnSpc>
                <a:spcPct val="90000"/>
              </a:lnSpc>
              <a:spcBef>
                <a:spcPts val="1000"/>
              </a:spcBef>
              <a:spcAft>
                <a:spcPts val="0"/>
              </a:spcAft>
              <a:buSzPts val="720"/>
              <a:buNone/>
            </a:pPr>
            <a:endParaRPr sz="900"/>
          </a:p>
          <a:p>
            <a:pPr marL="34290" lvl="0" indent="0" algn="l" rtl="0">
              <a:lnSpc>
                <a:spcPct val="90000"/>
              </a:lnSpc>
              <a:spcBef>
                <a:spcPts val="1000"/>
              </a:spcBef>
              <a:spcAft>
                <a:spcPts val="0"/>
              </a:spcAft>
              <a:buSzPts val="720"/>
              <a:buNone/>
            </a:pPr>
            <a:endParaRPr sz="900"/>
          </a:p>
          <a:p>
            <a:pPr marL="34290" lvl="0" indent="0" algn="l" rtl="0">
              <a:lnSpc>
                <a:spcPct val="90000"/>
              </a:lnSpc>
              <a:spcBef>
                <a:spcPts val="1000"/>
              </a:spcBef>
              <a:spcAft>
                <a:spcPts val="0"/>
              </a:spcAft>
              <a:buSzPts val="720"/>
              <a:buNone/>
            </a:pPr>
            <a:endParaRPr sz="900"/>
          </a:p>
          <a:p>
            <a:pPr marL="34290" lvl="0" indent="0" algn="l" rtl="0">
              <a:lnSpc>
                <a:spcPct val="90000"/>
              </a:lnSpc>
              <a:spcBef>
                <a:spcPts val="1000"/>
              </a:spcBef>
              <a:spcAft>
                <a:spcPts val="0"/>
              </a:spcAft>
              <a:buSzPts val="720"/>
              <a:buNone/>
            </a:pPr>
            <a:endParaRPr sz="900"/>
          </a:p>
          <a:p>
            <a:pPr marL="34290" lvl="0" indent="0" algn="l" rtl="0">
              <a:lnSpc>
                <a:spcPct val="90000"/>
              </a:lnSpc>
              <a:spcBef>
                <a:spcPts val="1000"/>
              </a:spcBef>
              <a:spcAft>
                <a:spcPts val="0"/>
              </a:spcAft>
              <a:buSzPts val="720"/>
              <a:buNone/>
            </a:pPr>
            <a:r>
              <a:rPr lang="en-US" sz="900"/>
              <a:t>Source: Buchbinder, J. (1999). Arts step out of the wings. Retrieved from www.edletter.org/past/issues/1999-nd/ arts.shtml	</a:t>
            </a:r>
            <a:r>
              <a:rPr lang="en-US"/>
              <a:t> </a:t>
            </a:r>
            <a:endParaRPr/>
          </a:p>
        </p:txBody>
      </p:sp>
      <p:pic>
        <p:nvPicPr>
          <p:cNvPr id="148" name="Google Shape;148;p19"/>
          <p:cNvPicPr preferRelativeResize="0"/>
          <p:nvPr/>
        </p:nvPicPr>
        <p:blipFill rotWithShape="1">
          <a:blip r:embed="rId3">
            <a:alphaModFix/>
          </a:blip>
          <a:srcRect/>
          <a:stretch/>
        </p:blipFill>
        <p:spPr>
          <a:xfrm>
            <a:off x="3830150" y="2009075"/>
            <a:ext cx="4572000" cy="3124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857250" y="320050"/>
            <a:ext cx="7406700" cy="135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4400"/>
              <a:buFont typeface="Corbel"/>
              <a:buNone/>
            </a:pPr>
            <a:r>
              <a:rPr lang="en-US" sz="6300" i="1">
                <a:solidFill>
                  <a:srgbClr val="0070C0"/>
                </a:solidFill>
              </a:rPr>
              <a:t>Resources</a:t>
            </a:r>
            <a:endParaRPr sz="5900"/>
          </a:p>
        </p:txBody>
      </p:sp>
      <p:sp>
        <p:nvSpPr>
          <p:cNvPr id="155" name="Google Shape;155;p20"/>
          <p:cNvSpPr txBox="1">
            <a:spLocks noGrp="1"/>
          </p:cNvSpPr>
          <p:nvPr>
            <p:ph type="body" idx="1"/>
          </p:nvPr>
        </p:nvSpPr>
        <p:spPr>
          <a:xfrm>
            <a:off x="1115418" y="1676400"/>
            <a:ext cx="6890304" cy="838200"/>
          </a:xfrm>
          <a:prstGeom prst="rect">
            <a:avLst/>
          </a:prstGeom>
          <a:noFill/>
          <a:ln>
            <a:noFill/>
          </a:ln>
        </p:spPr>
        <p:txBody>
          <a:bodyPr spcFirstLastPara="1" wrap="square" lIns="91425" tIns="45700" rIns="91425" bIns="45700" anchor="t" anchorCtr="0">
            <a:noAutofit/>
          </a:bodyPr>
          <a:lstStyle/>
          <a:p>
            <a:pPr marL="171450" lvl="0" indent="-137160" algn="l" rtl="0">
              <a:lnSpc>
                <a:spcPct val="90000"/>
              </a:lnSpc>
              <a:spcBef>
                <a:spcPts val="0"/>
              </a:spcBef>
              <a:spcAft>
                <a:spcPts val="0"/>
              </a:spcAft>
              <a:buSzPts val="1760"/>
              <a:buChar char="•"/>
            </a:pPr>
            <a:r>
              <a:rPr lang="en-US" sz="2200">
                <a:solidFill>
                  <a:srgbClr val="0070C0"/>
                </a:solidFill>
              </a:rPr>
              <a:t>The VAPA Guide</a:t>
            </a:r>
            <a:endParaRPr/>
          </a:p>
          <a:p>
            <a:pPr marL="171450" lvl="0" indent="-137160" algn="l" rtl="0">
              <a:lnSpc>
                <a:spcPct val="90000"/>
              </a:lnSpc>
              <a:spcBef>
                <a:spcPts val="1000"/>
              </a:spcBef>
              <a:spcAft>
                <a:spcPts val="0"/>
              </a:spcAft>
              <a:buSzPts val="1760"/>
              <a:buChar char="•"/>
            </a:pPr>
            <a:r>
              <a:rPr lang="en-US" sz="2200">
                <a:solidFill>
                  <a:srgbClr val="0070C0"/>
                </a:solidFill>
              </a:rPr>
              <a:t>Arts Education Data Project</a:t>
            </a:r>
            <a:endParaRPr/>
          </a:p>
          <a:p>
            <a:pPr marL="205740" lvl="1" indent="0" algn="l" rtl="0">
              <a:lnSpc>
                <a:spcPct val="90000"/>
              </a:lnSpc>
              <a:spcBef>
                <a:spcPts val="150"/>
              </a:spcBef>
              <a:spcAft>
                <a:spcPts val="0"/>
              </a:spcAft>
              <a:buSzPts val="1440"/>
              <a:buNone/>
            </a:pPr>
            <a:endParaRPr>
              <a:solidFill>
                <a:srgbClr val="0070C0"/>
              </a:solidFill>
            </a:endParaRPr>
          </a:p>
        </p:txBody>
      </p:sp>
      <p:pic>
        <p:nvPicPr>
          <p:cNvPr id="156" name="Google Shape;156;p20" descr="Related image"/>
          <p:cNvPicPr preferRelativeResize="0"/>
          <p:nvPr/>
        </p:nvPicPr>
        <p:blipFill rotWithShape="1">
          <a:blip r:embed="rId3">
            <a:alphaModFix/>
          </a:blip>
          <a:srcRect/>
          <a:stretch/>
        </p:blipFill>
        <p:spPr>
          <a:xfrm>
            <a:off x="2184082" y="2667000"/>
            <a:ext cx="4752975" cy="3165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22"/>
          <p:cNvGrpSpPr/>
          <p:nvPr/>
        </p:nvGrpSpPr>
        <p:grpSpPr>
          <a:xfrm>
            <a:off x="0" y="6172200"/>
            <a:ext cx="9144000" cy="685800"/>
            <a:chOff x="0" y="6172200"/>
            <a:chExt cx="9144000" cy="685800"/>
          </a:xfrm>
        </p:grpSpPr>
        <p:sp>
          <p:nvSpPr>
            <p:cNvPr id="171" name="Google Shape;171;p22"/>
            <p:cNvSpPr/>
            <p:nvPr/>
          </p:nvSpPr>
          <p:spPr>
            <a:xfrm>
              <a:off x="0" y="6172200"/>
              <a:ext cx="762000" cy="685800"/>
            </a:xfrm>
            <a:prstGeom prst="rect">
              <a:avLst/>
            </a:prstGeom>
            <a:solidFill>
              <a:srgbClr val="336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22"/>
            <p:cNvSpPr/>
            <p:nvPr/>
          </p:nvSpPr>
          <p:spPr>
            <a:xfrm>
              <a:off x="762000" y="6172200"/>
              <a:ext cx="762000" cy="6858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22"/>
            <p:cNvSpPr/>
            <p:nvPr/>
          </p:nvSpPr>
          <p:spPr>
            <a:xfrm>
              <a:off x="1524000" y="6172200"/>
              <a:ext cx="762000" cy="6858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4" name="Google Shape;174;p22"/>
            <p:cNvSpPr/>
            <p:nvPr/>
          </p:nvSpPr>
          <p:spPr>
            <a:xfrm>
              <a:off x="2286000" y="6172200"/>
              <a:ext cx="762000" cy="68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22"/>
            <p:cNvSpPr/>
            <p:nvPr/>
          </p:nvSpPr>
          <p:spPr>
            <a:xfrm>
              <a:off x="3048000" y="6172200"/>
              <a:ext cx="762000" cy="685800"/>
            </a:xfrm>
            <a:prstGeom prst="rect">
              <a:avLst/>
            </a:prstGeom>
            <a:solidFill>
              <a:srgbClr val="1E4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22"/>
            <p:cNvSpPr/>
            <p:nvPr/>
          </p:nvSpPr>
          <p:spPr>
            <a:xfrm>
              <a:off x="3810000" y="6172200"/>
              <a:ext cx="5334000" cy="685800"/>
            </a:xfrm>
            <a:prstGeom prst="rect">
              <a:avLst/>
            </a:prstGeom>
            <a:solidFill>
              <a:srgbClr val="336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7" name="Google Shape;177;p22"/>
            <p:cNvSpPr txBox="1"/>
            <p:nvPr/>
          </p:nvSpPr>
          <p:spPr>
            <a:xfrm>
              <a:off x="6629400" y="6284267"/>
              <a:ext cx="24384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rbel"/>
                  <a:ea typeface="Corbel"/>
                  <a:cs typeface="Corbel"/>
                  <a:sym typeface="Corbel"/>
                </a:rPr>
                <a:t>www.capta.org</a:t>
              </a:r>
              <a:endParaRPr sz="2400" b="1" i="0" u="none" strike="noStrike" cap="none">
                <a:solidFill>
                  <a:schemeClr val="lt1"/>
                </a:solidFill>
                <a:latin typeface="Corbel"/>
                <a:ea typeface="Corbel"/>
                <a:cs typeface="Corbel"/>
                <a:sym typeface="Corbel"/>
              </a:endParaRPr>
            </a:p>
          </p:txBody>
        </p:sp>
      </p:grpSp>
      <p:sp>
        <p:nvSpPr>
          <p:cNvPr id="178" name="Google Shape;178;p22"/>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2800"/>
              <a:buFont typeface="Corbel"/>
              <a:buNone/>
            </a:pPr>
            <a:r>
              <a:rPr lang="en-US" sz="2800">
                <a:solidFill>
                  <a:srgbClr val="0070C0"/>
                </a:solidFill>
                <a:latin typeface="Corbel"/>
                <a:ea typeface="Corbel"/>
                <a:cs typeface="Corbel"/>
                <a:sym typeface="Corbel"/>
              </a:rPr>
              <a:t>What is the VAPA Guide?</a:t>
            </a:r>
            <a:endParaRPr sz="2800">
              <a:solidFill>
                <a:srgbClr val="0070C0"/>
              </a:solidFill>
              <a:latin typeface="Corbel"/>
              <a:ea typeface="Corbel"/>
              <a:cs typeface="Corbel"/>
              <a:sym typeface="Corbel"/>
            </a:endParaRPr>
          </a:p>
        </p:txBody>
      </p:sp>
      <p:pic>
        <p:nvPicPr>
          <p:cNvPr id="179" name="Google Shape;179;p22" descr="https://capta.org/wp-content/uploads/2018/04/VAPA.jpg"/>
          <p:cNvPicPr preferRelativeResize="0">
            <a:picLocks noGrp="1"/>
          </p:cNvPicPr>
          <p:nvPr>
            <p:ph type="body" idx="1"/>
          </p:nvPr>
        </p:nvPicPr>
        <p:blipFill rotWithShape="1">
          <a:blip r:embed="rId3">
            <a:alphaModFix/>
          </a:blip>
          <a:srcRect/>
          <a:stretch/>
        </p:blipFill>
        <p:spPr>
          <a:xfrm>
            <a:off x="2936875" y="1905000"/>
            <a:ext cx="2952750" cy="3838575"/>
          </a:xfrm>
          <a:prstGeom prst="rect">
            <a:avLst/>
          </a:prstGeom>
          <a:noFill/>
          <a:ln>
            <a:noFill/>
          </a:ln>
        </p:spPr>
      </p:pic>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1204</Words>
  <Application>Microsoft Office PowerPoint</Application>
  <PresentationFormat>On-screen Show (4:3)</PresentationFormat>
  <Paragraphs>146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Basis</vt:lpstr>
      <vt:lpstr>PowerPoint Presentation</vt:lpstr>
      <vt:lpstr>PowerPoint Presentation</vt:lpstr>
      <vt:lpstr>The research is clear….. </vt:lpstr>
      <vt:lpstr>PowerPoint Presentation</vt:lpstr>
      <vt:lpstr>Education Code</vt:lpstr>
      <vt:lpstr>What does this mean for your child? </vt:lpstr>
      <vt:lpstr>The “Whole Child” Approach</vt:lpstr>
      <vt:lpstr>Resources</vt:lpstr>
      <vt:lpstr>What is the VAPA Guide?</vt:lpstr>
      <vt:lpstr>PowerPoint Presentation</vt:lpstr>
      <vt:lpstr>The five domains of arts education </vt:lpstr>
      <vt:lpstr>PowerPoint Presentation</vt:lpstr>
      <vt:lpstr>PowerPoint Presentation</vt:lpstr>
      <vt:lpstr>Arts Education Data Project http://www.createca.dreamhosters.com/artsed-dataproject/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Dina-Marie McGowan</dc:creator>
  <cp:lastModifiedBy>Dina-Marie McGowan</cp:lastModifiedBy>
  <cp:revision>9</cp:revision>
  <cp:lastPrinted>2019-02-14T18:59:21Z</cp:lastPrinted>
  <dcterms:modified xsi:type="dcterms:W3CDTF">2019-02-14T18:59:43Z</dcterms:modified>
</cp:coreProperties>
</file>