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02" r:id="rId4"/>
    <p:sldMasterId id="2147483703" r:id="rId5"/>
    <p:sldMasterId id="2147483704" r:id="rId6"/>
    <p:sldMasterId id="2147483705" r:id="rId7"/>
    <p:sldMasterId id="214748370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</p:sldIdLst>
  <p:sldSz cy="5143500" cx="9144000"/>
  <p:notesSz cx="6858000" cy="9144000"/>
  <p:embeddedFontLst>
    <p:embeddedFont>
      <p:font typeface="Pinyon Script"/>
      <p:regular r:id="rId51"/>
    </p:embeddedFont>
    <p:embeddedFont>
      <p:font typeface="Roboto"/>
      <p:regular r:id="rId52"/>
      <p:bold r:id="rId53"/>
      <p:italic r:id="rId54"/>
      <p:boldItalic r:id="rId55"/>
    </p:embeddedFont>
    <p:embeddedFont>
      <p:font typeface="Arvo"/>
      <p:regular r:id="rId56"/>
      <p:bold r:id="rId57"/>
      <p:italic r:id="rId58"/>
      <p:boldItalic r:id="rId59"/>
    </p:embeddedFont>
    <p:embeddedFont>
      <p:font typeface="Roboto Condensed"/>
      <p:regular r:id="rId60"/>
      <p:bold r:id="rId61"/>
      <p:italic r:id="rId62"/>
      <p:boldItalic r:id="rId63"/>
    </p:embeddedFont>
    <p:embeddedFont>
      <p:font typeface="Roboto Condensed Light"/>
      <p:regular r:id="rId64"/>
      <p:bold r:id="rId65"/>
      <p:italic r:id="rId66"/>
      <p:boldItalic r:id="rId67"/>
    </p:embeddedFont>
    <p:embeddedFont>
      <p:font typeface="Book Antiqua"/>
      <p:regular r:id="rId68"/>
      <p:bold r:id="rId69"/>
      <p:italic r:id="rId70"/>
      <p:boldItalic r:id="rId71"/>
    </p:embeddedFont>
    <p:embeddedFont>
      <p:font typeface="Century Gothic"/>
      <p:regular r:id="rId72"/>
      <p:bold r:id="rId73"/>
      <p:italic r:id="rId74"/>
      <p:boldItalic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font" Target="fonts/CenturyGothic-bold.fntdata"/><Relationship Id="rId72" Type="http://schemas.openxmlformats.org/officeDocument/2006/relationships/font" Target="fonts/CenturyGothic-regular.fntdata"/><Relationship Id="rId31" Type="http://schemas.openxmlformats.org/officeDocument/2006/relationships/slide" Target="slides/slide22.xml"/><Relationship Id="rId75" Type="http://schemas.openxmlformats.org/officeDocument/2006/relationships/font" Target="fonts/CenturyGothic-boldItalic.fntdata"/><Relationship Id="rId30" Type="http://schemas.openxmlformats.org/officeDocument/2006/relationships/slide" Target="slides/slide21.xml"/><Relationship Id="rId74" Type="http://schemas.openxmlformats.org/officeDocument/2006/relationships/font" Target="fonts/CenturyGothic-italic.fntdata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71" Type="http://schemas.openxmlformats.org/officeDocument/2006/relationships/font" Target="fonts/BookAntiqua-boldItalic.fntdata"/><Relationship Id="rId70" Type="http://schemas.openxmlformats.org/officeDocument/2006/relationships/font" Target="fonts/BookAntiqua-italic.fntdata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font" Target="fonts/RobotoCondensed-italic.fntdata"/><Relationship Id="rId61" Type="http://schemas.openxmlformats.org/officeDocument/2006/relationships/font" Target="fonts/RobotoCondensed-bold.fntdata"/><Relationship Id="rId20" Type="http://schemas.openxmlformats.org/officeDocument/2006/relationships/slide" Target="slides/slide11.xml"/><Relationship Id="rId64" Type="http://schemas.openxmlformats.org/officeDocument/2006/relationships/font" Target="fonts/RobotoCondensedLight-regular.fntdata"/><Relationship Id="rId63" Type="http://schemas.openxmlformats.org/officeDocument/2006/relationships/font" Target="fonts/RobotoCondensed-boldItalic.fntdata"/><Relationship Id="rId22" Type="http://schemas.openxmlformats.org/officeDocument/2006/relationships/slide" Target="slides/slide13.xml"/><Relationship Id="rId66" Type="http://schemas.openxmlformats.org/officeDocument/2006/relationships/font" Target="fonts/RobotoCondensedLight-italic.fntdata"/><Relationship Id="rId21" Type="http://schemas.openxmlformats.org/officeDocument/2006/relationships/slide" Target="slides/slide12.xml"/><Relationship Id="rId65" Type="http://schemas.openxmlformats.org/officeDocument/2006/relationships/font" Target="fonts/RobotoCondensedLight-bold.fntdata"/><Relationship Id="rId24" Type="http://schemas.openxmlformats.org/officeDocument/2006/relationships/slide" Target="slides/slide15.xml"/><Relationship Id="rId68" Type="http://schemas.openxmlformats.org/officeDocument/2006/relationships/font" Target="fonts/BookAntiqua-regular.fntdata"/><Relationship Id="rId23" Type="http://schemas.openxmlformats.org/officeDocument/2006/relationships/slide" Target="slides/slide14.xml"/><Relationship Id="rId67" Type="http://schemas.openxmlformats.org/officeDocument/2006/relationships/font" Target="fonts/RobotoCondensedLight-boldItalic.fntdata"/><Relationship Id="rId60" Type="http://schemas.openxmlformats.org/officeDocument/2006/relationships/font" Target="fonts/RobotoCondensed-regular.fntdata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69" Type="http://schemas.openxmlformats.org/officeDocument/2006/relationships/font" Target="fonts/BookAntiqua-bold.fnt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PinyonScript-regular.fntdata"/><Relationship Id="rId50" Type="http://schemas.openxmlformats.org/officeDocument/2006/relationships/slide" Target="slides/slide41.xml"/><Relationship Id="rId53" Type="http://schemas.openxmlformats.org/officeDocument/2006/relationships/font" Target="fonts/Roboto-bold.fntdata"/><Relationship Id="rId52" Type="http://schemas.openxmlformats.org/officeDocument/2006/relationships/font" Target="fonts/Roboto-regular.fntdata"/><Relationship Id="rId11" Type="http://schemas.openxmlformats.org/officeDocument/2006/relationships/slide" Target="slides/slide2.xml"/><Relationship Id="rId55" Type="http://schemas.openxmlformats.org/officeDocument/2006/relationships/font" Target="fonts/Roboto-boldItalic.fntdata"/><Relationship Id="rId10" Type="http://schemas.openxmlformats.org/officeDocument/2006/relationships/slide" Target="slides/slide1.xml"/><Relationship Id="rId54" Type="http://schemas.openxmlformats.org/officeDocument/2006/relationships/font" Target="fonts/Roboto-italic.fntdata"/><Relationship Id="rId13" Type="http://schemas.openxmlformats.org/officeDocument/2006/relationships/slide" Target="slides/slide4.xml"/><Relationship Id="rId57" Type="http://schemas.openxmlformats.org/officeDocument/2006/relationships/font" Target="fonts/Arvo-bold.fntdata"/><Relationship Id="rId12" Type="http://schemas.openxmlformats.org/officeDocument/2006/relationships/slide" Target="slides/slide3.xml"/><Relationship Id="rId56" Type="http://schemas.openxmlformats.org/officeDocument/2006/relationships/font" Target="fonts/Arvo-regular.fntdata"/><Relationship Id="rId15" Type="http://schemas.openxmlformats.org/officeDocument/2006/relationships/slide" Target="slides/slide6.xml"/><Relationship Id="rId59" Type="http://schemas.openxmlformats.org/officeDocument/2006/relationships/font" Target="fonts/Arvo-boldItalic.fntdata"/><Relationship Id="rId14" Type="http://schemas.openxmlformats.org/officeDocument/2006/relationships/slide" Target="slides/slide5.xml"/><Relationship Id="rId58" Type="http://schemas.openxmlformats.org/officeDocument/2006/relationships/font" Target="fonts/Arvo-italic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2nO6HHQ17tCeL5MBZUpYZA-SPQUUvLvIfCc5Ipjyc0Y/edit#gid=0" TargetMode="Externa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0718fd6c8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0718fd6c8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50718fd6c8_2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50718fd6c8_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50718fd6c8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50718fd6c8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50718fd6c8_2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50718fd6c8_2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50718fd6c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g50718fd6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 &amp; Contrast; noticings, implications, questions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g50718fd6c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50718fd6c8_2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50718fd6c8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Nothing is more important than the relationship between students and teachers. It is where instruction occurs. Need to funnel all resources and supports to nurture and strengthen this relationship.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50718fd6c8_2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50718fd6c8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and Parents needed us to address the needs of their children walking into our classrooms, both academic and social emotional.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Dual nature of education; building the plane while flying it.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Maslow: physiological, safety needs, loving and belonging, esteem, self-actualization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Bloom: remember, understand, apply, analyze, evaluate, create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50718fd6c8_2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50718fd6c8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50718fd6c8_2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50718fd6c8_2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was about teacher development. The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50718fd6c8_2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50718fd6c8_2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50718fd6c8_2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50718fd6c8_2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50718fd6c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50718fd6c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Coaching; data, sel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50718fd6c8_2_254:notes"/>
          <p:cNvSpPr/>
          <p:nvPr>
            <p:ph idx="2" type="sldImg"/>
          </p:nvPr>
        </p:nvSpPr>
        <p:spPr>
          <a:xfrm>
            <a:off x="330200" y="685488"/>
            <a:ext cx="619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1" name="Google Shape;641;g50718fd6c8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g50718fd6c8_2_2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50718fd6c8_2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50718fd6c8_2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Trauma informed; student self-regulation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508208cd5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508208cd5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50718fd6c8_2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50718fd6c8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50718fd6c8_2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50718fd6c8_2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50718fd6c8_2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50718fd6c8_2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50718fd6c8_2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50718fd6c8_2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50718fd6c8_2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50718fd6c8_2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50718fd6c8_2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50718fd6c8_2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50718fd6c8_2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50718fd6c8_2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is incorporated into all core content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Yerba Buena Center for the Arts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Jerry Rosenstein Arts Project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MindCatcher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Attitudinal Healing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50718fd6c8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50718fd6c8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50718fd6c8_2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50718fd6c8_2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50718fd6c8_2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50718fd6c8_2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50718fd6c8_2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50718fd6c8_2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50718fd6c8_2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50718fd6c8_2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50718fd6c8_2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50718fd6c8_2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50718fd6c8_2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50718fd6c8_2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50718fd6c8_2_54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50718fd6c8_2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Essien Interviewed by the Department of Justice in 2013 due to disproportionality of suspensions and referrals for African American students.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Revisit data from two years at AP and interview of DOJ; restorative practices → power points for students who behave inappropriately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50718fd6c8_2_5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50718fd6c8_2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Essien: vicarious trauma; 3 separate whole-school trainings; push-in services; create opportunities to build student-teacher relationships;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50718fd6c8_2_5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50718fd6c8_2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Leslie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50718fd6c8_2_57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50718fd6c8_2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Leslie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50718fd6c8_6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50718fd6c8_6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current list of agencies:  </a:t>
            </a:r>
            <a:r>
              <a:rPr lang="en" u="sng">
                <a:solidFill>
                  <a:srgbClr val="0000FF"/>
                </a:solidFill>
                <a:hlinkClick r:id="rId2"/>
              </a:rPr>
              <a:t>Most current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 slide to see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50718fd6c8_2_5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50718fd6c8_2_5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50718fd6c8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50718fd6c8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50718fd6c8_6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50718fd6c8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50718fd6c8_6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50718fd6c8_6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50718fd6c8_2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50718fd6c8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 appropriate learning environment for students and teachers needed to be established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Traditionally, SEL is a stand alone curriculum taught in a specific classroom. It assists students with learning how to cope with emotions in a variety of situations.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MLK decided to define SEL as any interaction between people on the campus: student to student, student to teacher, teacher to teacher. These interactions can occur in the classroom related to instruction, classroom management, passing in the hallways, in the cafeteria, detention, and/or in the administrator’s office,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0718fd6c8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50718fd6c8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Cartoon speaks to the </a:t>
            </a:r>
            <a:r>
              <a:rPr lang="en"/>
              <a:t>symbiotic</a:t>
            </a:r>
            <a:r>
              <a:rPr lang="en"/>
              <a:t> relationship within instruction. Needed to build the capacity of teachers to address the challenges faced in the classroom.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50718fd6c8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50718fd6c8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14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 sz="1400"/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 sz="1200"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 sz="1000"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9pPr>
          </a:lstStyle>
          <a:p/>
        </p:txBody>
      </p:sp>
      <p:sp>
        <p:nvSpPr>
          <p:cNvPr id="60" name="Google Shape;60;p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28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4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20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8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8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9pPr>
          </a:lstStyle>
          <a:p/>
        </p:txBody>
      </p:sp>
      <p:sp>
        <p:nvSpPr>
          <p:cNvPr id="72" name="Google Shape;72;p16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28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4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20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8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8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9pPr>
          </a:lstStyle>
          <a:p/>
        </p:txBody>
      </p:sp>
      <p:sp>
        <p:nvSpPr>
          <p:cNvPr id="73" name="Google Shape;73;p1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 b="1" sz="2400"/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 b="1" sz="2000"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 b="1" sz="1800"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9pPr>
          </a:lstStyle>
          <a:p/>
        </p:txBody>
      </p:sp>
      <p:sp>
        <p:nvSpPr>
          <p:cNvPr id="79" name="Google Shape;79;p17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24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0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18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6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6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9pPr>
          </a:lstStyle>
          <a:p/>
        </p:txBody>
      </p:sp>
      <p:sp>
        <p:nvSpPr>
          <p:cNvPr id="80" name="Google Shape;80;p17"/>
          <p:cNvSpPr txBox="1"/>
          <p:nvPr>
            <p:ph idx="3" type="body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 b="1" sz="2400"/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 b="1" sz="2000"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 b="1" sz="1800"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9pPr>
          </a:lstStyle>
          <a:p/>
        </p:txBody>
      </p:sp>
      <p:sp>
        <p:nvSpPr>
          <p:cNvPr id="81" name="Google Shape;81;p17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24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0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18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6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6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9pPr>
          </a:lstStyle>
          <a:p/>
        </p:txBody>
      </p:sp>
      <p:sp>
        <p:nvSpPr>
          <p:cNvPr id="82" name="Google Shape;82;p1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2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32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8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24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20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20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9pPr>
          </a:lstStyle>
          <a:p/>
        </p:txBody>
      </p:sp>
      <p:sp>
        <p:nvSpPr>
          <p:cNvPr id="109" name="Google Shape;109;p22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 sz="1400"/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 sz="1200"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 sz="1000"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9" name="Google Shape;139;p27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6" name="Google Shape;146;p2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2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28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4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20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8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8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9pPr>
          </a:lstStyle>
          <a:p/>
        </p:txBody>
      </p:sp>
      <p:sp>
        <p:nvSpPr>
          <p:cNvPr id="152" name="Google Shape;152;p29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28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4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20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8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8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/>
            </a:lvl9pPr>
          </a:lstStyle>
          <a:p/>
        </p:txBody>
      </p:sp>
      <p:sp>
        <p:nvSpPr>
          <p:cNvPr id="153" name="Google Shape;153;p2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" name="Google Shape;154;p2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2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 b="1" sz="2400"/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 b="1" sz="2000"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 b="1" sz="1800"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9pPr>
          </a:lstStyle>
          <a:p/>
        </p:txBody>
      </p:sp>
      <p:sp>
        <p:nvSpPr>
          <p:cNvPr id="159" name="Google Shape;159;p30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24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0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18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6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6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9pPr>
          </a:lstStyle>
          <a:p/>
        </p:txBody>
      </p:sp>
      <p:sp>
        <p:nvSpPr>
          <p:cNvPr id="160" name="Google Shape;160;p30"/>
          <p:cNvSpPr txBox="1"/>
          <p:nvPr>
            <p:ph idx="3" type="body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 b="1" sz="2400"/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 b="1" sz="2000"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 b="1" sz="1800"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b="1" sz="1600"/>
            </a:lvl9pPr>
          </a:lstStyle>
          <a:p/>
        </p:txBody>
      </p:sp>
      <p:sp>
        <p:nvSpPr>
          <p:cNvPr id="161" name="Google Shape;161;p30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24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0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18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6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6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600"/>
            </a:lvl9pPr>
          </a:lstStyle>
          <a:p/>
        </p:txBody>
      </p:sp>
      <p:sp>
        <p:nvSpPr>
          <p:cNvPr id="162" name="Google Shape;162;p3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3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3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7" name="Google Shape;167;p3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3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3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3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3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6" name="Google Shape;176;p33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3200"/>
            </a:lvl1pPr>
            <a:lvl2pPr indent="-317500" lvl="1" marL="9144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 sz="2800"/>
            </a:lvl2pPr>
            <a:lvl3pPr indent="-317500" lvl="2" marL="13716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 sz="2400"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2000"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2000"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2000"/>
            </a:lvl9pPr>
          </a:lstStyle>
          <a:p/>
        </p:txBody>
      </p:sp>
      <p:sp>
        <p:nvSpPr>
          <p:cNvPr id="177" name="Google Shape;177;p33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 sz="1400"/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 sz="1200"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 sz="1000"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9pPr>
          </a:lstStyle>
          <a:p/>
        </p:txBody>
      </p:sp>
      <p:sp>
        <p:nvSpPr>
          <p:cNvPr id="178" name="Google Shape;178;p3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3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3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3" name="Google Shape;183;p34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4"/>
          <p:cNvSpPr txBox="1"/>
          <p:nvPr>
            <p:ph idx="1" type="body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 sz="1400"/>
            </a:lvl1pPr>
            <a:lvl2pPr indent="-228600" lvl="1" marL="9144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 sz="1200"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 sz="1000"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5pPr>
            <a:lvl6pPr indent="-228600" lvl="5" marL="27432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6pPr>
            <a:lvl7pPr indent="-228600" lvl="6" marL="32004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7pPr>
            <a:lvl8pPr indent="-228600" lvl="7" marL="3657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8pPr>
            <a:lvl9pPr indent="-228600" lvl="8" marL="41148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 sz="900"/>
            </a:lvl9pPr>
          </a:lstStyle>
          <a:p/>
        </p:txBody>
      </p:sp>
      <p:sp>
        <p:nvSpPr>
          <p:cNvPr id="185" name="Google Shape;185;p3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3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3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35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3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3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6" name="Google Shape;196;p36"/>
          <p:cNvSpPr txBox="1"/>
          <p:nvPr>
            <p:ph idx="1" type="body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3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Google Shape;199;p3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fmla="val 32425" name="adj"/>
            </a:avLst>
          </a:prstGeom>
          <a:solidFill>
            <a:srgbClr val="2632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06" name="Google Shape;206;p38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07" name="Google Shape;207;p38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8"/>
            <p:cNvSpPr/>
            <p:nvPr/>
          </p:nvSpPr>
          <p:spPr>
            <a:xfrm flipH="1" rot="10800000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09" name="Google Shape;209;p38"/>
          <p:cNvGrpSpPr/>
          <p:nvPr/>
        </p:nvGrpSpPr>
        <p:grpSpPr>
          <a:xfrm flipH="1" rot="10800000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210" name="Google Shape;210;p38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11" name="Google Shape;211;p38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12" name="Google Shape;212;p38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213" name="Google Shape;213;p38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4" name="Google Shape;214;p38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15" name="Google Shape;215;p38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38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7" name="Google Shape;217;p38"/>
          <p:cNvSpPr txBox="1"/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fmla="val 32425" name="adj"/>
            </a:avLst>
          </a:prstGeom>
          <a:solidFill>
            <a:srgbClr val="2632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20" name="Google Shape;220;p39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21" name="Google Shape;221;p39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9"/>
            <p:cNvSpPr/>
            <p:nvPr/>
          </p:nvSpPr>
          <p:spPr>
            <a:xfrm flipH="1" rot="10800000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23" name="Google Shape;223;p39"/>
          <p:cNvGrpSpPr/>
          <p:nvPr/>
        </p:nvGrpSpPr>
        <p:grpSpPr>
          <a:xfrm flipH="1" rot="10800000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24" name="Google Shape;224;p39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25" name="Google Shape;225;p39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26" name="Google Shape;226;p39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227" name="Google Shape;227;p3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28" name="Google Shape;228;p3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229" name="Google Shape;229;p3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3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1" name="Google Shape;231;p3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232" name="Google Shape;232;p3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3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34" name="Google Shape;234;p39"/>
          <p:cNvSpPr txBox="1"/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35" name="Google Shape;235;p39"/>
          <p:cNvSpPr txBox="1"/>
          <p:nvPr>
            <p:ph idx="1" type="subTitle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9pPr>
          </a:lstStyle>
          <a:p/>
        </p:txBody>
      </p:sp>
      <p:sp>
        <p:nvSpPr>
          <p:cNvPr id="236" name="Google Shape;236;p39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fmla="val 32425" name="adj"/>
            </a:avLst>
          </a:prstGeom>
          <a:solidFill>
            <a:srgbClr val="2632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39" name="Google Shape;239;p40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40" name="Google Shape;240;p40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 flipH="1" rot="10800000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42" name="Google Shape;242;p40"/>
          <p:cNvGrpSpPr/>
          <p:nvPr/>
        </p:nvGrpSpPr>
        <p:grpSpPr>
          <a:xfrm flipH="1" rot="10800000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243" name="Google Shape;243;p40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245" name="Google Shape;245;p40"/>
          <p:cNvSpPr txBox="1"/>
          <p:nvPr>
            <p:ph idx="1" type="body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i="1" sz="3000">
                <a:solidFill>
                  <a:srgbClr val="FFFFFF"/>
                </a:solidFill>
              </a:defRPr>
            </a:lvl1pPr>
            <a:lvl2pPr indent="-419100" lvl="1" marL="9144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2pPr>
            <a:lvl3pPr indent="-419100" lvl="2" marL="13716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3pPr>
            <a:lvl4pPr indent="-419100" lvl="3" marL="18288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4pPr>
            <a:lvl5pPr indent="-419100" lvl="4" marL="22860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5pPr>
            <a:lvl6pPr indent="-419100" lvl="5" marL="27432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6pPr>
            <a:lvl7pPr indent="-419100" lvl="6" marL="32004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7pPr>
            <a:lvl8pPr indent="-419100" lvl="7" marL="36576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8pPr>
            <a:lvl9pPr indent="-419100" lvl="8" marL="41148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i="1"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6" name="Google Shape;246;p40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rgbClr val="FF9800"/>
                </a:solidFill>
              </a:rPr>
              <a:t>“</a:t>
            </a:r>
            <a:endParaRPr b="1" sz="7200">
              <a:solidFill>
                <a:srgbClr val="FF9800"/>
              </a:solidFill>
            </a:endParaRPr>
          </a:p>
        </p:txBody>
      </p:sp>
      <p:grpSp>
        <p:nvGrpSpPr>
          <p:cNvPr id="247" name="Google Shape;247;p4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248" name="Google Shape;248;p4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9" name="Google Shape;249;p4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250" name="Google Shape;250;p4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4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2" name="Google Shape;252;p4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253" name="Google Shape;253;p4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4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5" name="Google Shape;255;p40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41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258" name="Google Shape;258;p41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rgbClr val="2632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259" name="Google Shape;259;p41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260" name="Google Shape;260;p41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261" name="Google Shape;261;p41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262" name="Google Shape;262;p41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263" name="Google Shape;263;p41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264" name="Google Shape;264;p41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265" name="Google Shape;265;p41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266" name="Google Shape;266;p41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7" name="Google Shape;267;p41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268" name="Google Shape;268;p41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41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0" name="Google Shape;270;p41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271" name="Google Shape;271;p41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41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3" name="Google Shape;273;p41"/>
          <p:cNvSpPr txBox="1"/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74" name="Google Shape;274;p41"/>
          <p:cNvSpPr txBox="1"/>
          <p:nvPr>
            <p:ph idx="1" type="body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indent="-381000" lvl="1" marL="9144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indent="-381000" lvl="3" marL="18288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indent="-381000" lvl="4" marL="2286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indent="-381000" lvl="5" marL="27432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indent="-381000" lvl="6" marL="32004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indent="-381000" lvl="7" marL="36576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indent="-381000" lvl="8" marL="41148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/>
        </p:txBody>
      </p:sp>
      <p:sp>
        <p:nvSpPr>
          <p:cNvPr id="275" name="Google Shape;275;p41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/>
          <p:nvPr>
            <p:ph idx="1" type="body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indent="-355600" lvl="2" marL="1371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/>
        </p:txBody>
      </p:sp>
      <p:sp>
        <p:nvSpPr>
          <p:cNvPr id="278" name="Google Shape;278;p42"/>
          <p:cNvSpPr txBox="1"/>
          <p:nvPr>
            <p:ph idx="2" type="body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indent="-355600" lvl="2" marL="1371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indent="-355600" lvl="3" marL="18288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indent="-355600" lvl="4" marL="22860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indent="-355600" lvl="5" marL="27432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indent="-355600" lvl="6" marL="32004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indent="-355600" lvl="7" marL="3657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indent="-355600" lvl="8" marL="41148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43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281" name="Google Shape;281;p4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rgbClr val="2632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282" name="Google Shape;282;p43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283" name="Google Shape;283;p43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284" name="Google Shape;284;p43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285" name="Google Shape;285;p43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286" name="Google Shape;286;p43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287" name="Google Shape;287;p43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288" name="Google Shape;288;p4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289" name="Google Shape;289;p4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90" name="Google Shape;290;p4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291" name="Google Shape;291;p4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4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3" name="Google Shape;293;p4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294" name="Google Shape;294;p4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4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6" name="Google Shape;296;p43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97" name="Google Shape;297;p43"/>
          <p:cNvSpPr txBox="1"/>
          <p:nvPr>
            <p:ph idx="1" type="body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/>
        </p:txBody>
      </p:sp>
      <p:sp>
        <p:nvSpPr>
          <p:cNvPr id="298" name="Google Shape;298;p43"/>
          <p:cNvSpPr txBox="1"/>
          <p:nvPr>
            <p:ph idx="2" type="body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/>
        </p:txBody>
      </p:sp>
      <p:sp>
        <p:nvSpPr>
          <p:cNvPr id="299" name="Google Shape;299;p43"/>
          <p:cNvSpPr txBox="1"/>
          <p:nvPr>
            <p:ph idx="3" type="body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indent="-342900" lvl="2" marL="1371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indent="-342900" lvl="3" marL="18288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indent="-342900" lvl="4" marL="22860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indent="-342900" lvl="5" marL="27432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indent="-342900" lvl="6" marL="32004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indent="-342900" lvl="7" marL="36576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indent="-342900" lvl="8" marL="41148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/>
        </p:txBody>
      </p:sp>
      <p:sp>
        <p:nvSpPr>
          <p:cNvPr id="300" name="Google Shape;300;p43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44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303" name="Google Shape;303;p44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fmla="val 32425" name="adj"/>
              </a:avLst>
            </a:prstGeom>
            <a:solidFill>
              <a:srgbClr val="2632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304" name="Google Shape;304;p44"/>
            <p:cNvGrpSpPr/>
            <p:nvPr/>
          </p:nvGrpSpPr>
          <p:grpSpPr>
            <a:xfrm flipH="1" rot="10800000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305" name="Google Shape;305;p44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306" name="Google Shape;306;p44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307" name="Google Shape;307;p44"/>
            <p:cNvGrpSpPr/>
            <p:nvPr/>
          </p:nvGrpSpPr>
          <p:grpSpPr>
            <a:xfrm flipH="1" rot="10800000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308" name="Google Shape;308;p44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309" name="Google Shape;309;p44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310" name="Google Shape;310;p4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11" name="Google Shape;311;p4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12" name="Google Shape;312;p4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13" name="Google Shape;313;p4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4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5" name="Google Shape;315;p4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16" name="Google Shape;316;p4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4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18" name="Google Shape;318;p44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19" name="Google Shape;319;p44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45"/>
          <p:cNvGrpSpPr/>
          <p:nvPr/>
        </p:nvGrpSpPr>
        <p:grpSpPr>
          <a:xfrm>
            <a:off x="2466138" y="4472723"/>
            <a:ext cx="6686825" cy="670795"/>
            <a:chOff x="5589288" y="4472723"/>
            <a:chExt cx="6686825" cy="670795"/>
          </a:xfrm>
        </p:grpSpPr>
        <p:sp>
          <p:nvSpPr>
            <p:cNvPr id="322" name="Google Shape;322;p45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D26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3" name="Google Shape;323;p45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324" name="Google Shape;324;p45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45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6" name="Google Shape;326;p45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327" name="Google Shape;327;p45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45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29" name="Google Shape;329;p45"/>
          <p:cNvSpPr txBox="1"/>
          <p:nvPr>
            <p:ph idx="1" type="body"/>
          </p:nvPr>
        </p:nvSpPr>
        <p:spPr>
          <a:xfrm>
            <a:off x="2682800" y="4636500"/>
            <a:ext cx="60042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/>
        </p:txBody>
      </p:sp>
      <p:sp>
        <p:nvSpPr>
          <p:cNvPr id="330" name="Google Shape;330;p45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31" name="Google Shape;331;p45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332" name="Google Shape;332;p4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fmla="val 32425" name="adj"/>
              </a:avLst>
            </a:prstGeom>
            <a:solidFill>
              <a:srgbClr val="2632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3" name="Google Shape;333;p4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34" name="Google Shape;334;p4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4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6" name="Google Shape;336;p4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37" name="Google Shape;337;p4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4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6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8"/>
          <p:cNvSpPr txBox="1"/>
          <p:nvPr>
            <p:ph type="title"/>
          </p:nvPr>
        </p:nvSpPr>
        <p:spPr>
          <a:xfrm>
            <a:off x="426128" y="306279"/>
            <a:ext cx="82608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400"/>
              <a:buFont typeface="Book Antiqua"/>
              <a:buNone/>
              <a:defRPr b="0" i="0" sz="3500" u="none" cap="none" strike="noStrike">
                <a:solidFill>
                  <a:srgbClr val="6B7C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3" name="Google Shape;353;p48"/>
          <p:cNvSpPr txBox="1"/>
          <p:nvPr>
            <p:ph idx="1" type="body"/>
          </p:nvPr>
        </p:nvSpPr>
        <p:spPr>
          <a:xfrm>
            <a:off x="457200" y="1314450"/>
            <a:ext cx="8229600" cy="3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54" name="Google Shape;354;p4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55" name="Google Shape;355;p4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56" name="Google Shape;356;p4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9"/>
          <p:cNvSpPr txBox="1"/>
          <p:nvPr>
            <p:ph type="title"/>
          </p:nvPr>
        </p:nvSpPr>
        <p:spPr>
          <a:xfrm>
            <a:off x="426128" y="306279"/>
            <a:ext cx="82608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400"/>
              <a:buFont typeface="Book Antiqua"/>
              <a:buNone/>
              <a:defRPr b="0" i="0" sz="3500" u="none" cap="none" strike="noStrike">
                <a:solidFill>
                  <a:srgbClr val="6B7C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9" name="Google Shape;359;p49"/>
          <p:cNvSpPr txBox="1"/>
          <p:nvPr>
            <p:ph idx="1" type="body"/>
          </p:nvPr>
        </p:nvSpPr>
        <p:spPr>
          <a:xfrm>
            <a:off x="426128" y="1291829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ctr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0" name="Google Shape;360;p49"/>
          <p:cNvSpPr txBox="1"/>
          <p:nvPr>
            <p:ph idx="2" type="body"/>
          </p:nvPr>
        </p:nvSpPr>
        <p:spPr>
          <a:xfrm>
            <a:off x="426128" y="1828800"/>
            <a:ext cx="4040100" cy="27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1" name="Google Shape;361;p49"/>
          <p:cNvSpPr txBox="1"/>
          <p:nvPr>
            <p:ph idx="3" type="body"/>
          </p:nvPr>
        </p:nvSpPr>
        <p:spPr>
          <a:xfrm>
            <a:off x="4645025" y="1291829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ctr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2" name="Google Shape;362;p49"/>
          <p:cNvSpPr txBox="1"/>
          <p:nvPr>
            <p:ph idx="4" type="body"/>
          </p:nvPr>
        </p:nvSpPr>
        <p:spPr>
          <a:xfrm>
            <a:off x="4645025" y="1828800"/>
            <a:ext cx="4041900" cy="27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3" name="Google Shape;363;p4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4" name="Google Shape;364;p4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5" name="Google Shape;365;p4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blank">
  <p:cSld name="BLANK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8" name="Google Shape;368;p50"/>
          <p:cNvSpPr/>
          <p:nvPr/>
        </p:nvSpPr>
        <p:spPr>
          <a:xfrm>
            <a:off x="91440" y="76200"/>
            <a:ext cx="8961000" cy="499860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9" name="Google Shape;369;p5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0" name="Google Shape;370;p5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1" name="Google Shape;371;p5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ntent">
  <p:cSld name="3 Content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1"/>
          <p:cNvSpPr txBox="1"/>
          <p:nvPr>
            <p:ph type="title"/>
          </p:nvPr>
        </p:nvSpPr>
        <p:spPr>
          <a:xfrm>
            <a:off x="426128" y="306279"/>
            <a:ext cx="82608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400"/>
              <a:buFont typeface="Book Antiqua"/>
              <a:buNone/>
              <a:defRPr b="0" i="0" sz="3500" u="none" cap="none" strike="noStrike">
                <a:solidFill>
                  <a:srgbClr val="6B7C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4" name="Google Shape;374;p51"/>
          <p:cNvSpPr txBox="1"/>
          <p:nvPr>
            <p:ph idx="1" type="body"/>
          </p:nvPr>
        </p:nvSpPr>
        <p:spPr>
          <a:xfrm>
            <a:off x="4410075" y="1489472"/>
            <a:ext cx="3657600" cy="14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5" name="Google Shape;375;p5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6" name="Google Shape;376;p5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7" name="Google Shape;377;p5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8" name="Google Shape;378;p51"/>
          <p:cNvSpPr txBox="1"/>
          <p:nvPr>
            <p:ph idx="2" type="body"/>
          </p:nvPr>
        </p:nvSpPr>
        <p:spPr>
          <a:xfrm>
            <a:off x="498518" y="1489472"/>
            <a:ext cx="36576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9" name="Google Shape;379;p51"/>
          <p:cNvSpPr txBox="1"/>
          <p:nvPr>
            <p:ph idx="3" type="body"/>
          </p:nvPr>
        </p:nvSpPr>
        <p:spPr>
          <a:xfrm>
            <a:off x="4410075" y="3127248"/>
            <a:ext cx="3657600" cy="14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p52"/>
          <p:cNvSpPr/>
          <p:nvPr/>
        </p:nvSpPr>
        <p:spPr>
          <a:xfrm>
            <a:off x="91440" y="76200"/>
            <a:ext cx="8961000" cy="499860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3" name="Google Shape;383;p5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84" name="Google Shape;384;p52"/>
          <p:cNvSpPr/>
          <p:nvPr/>
        </p:nvSpPr>
        <p:spPr>
          <a:xfrm>
            <a:off x="451976" y="2209800"/>
            <a:ext cx="8265300" cy="1847700"/>
          </a:xfrm>
          <a:prstGeom prst="rect">
            <a:avLst/>
          </a:prstGeom>
          <a:solidFill>
            <a:srgbClr val="FFFFFF">
              <a:alpha val="827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5" name="Google Shape;385;p52"/>
          <p:cNvSpPr/>
          <p:nvPr/>
        </p:nvSpPr>
        <p:spPr>
          <a:xfrm>
            <a:off x="567656" y="2286000"/>
            <a:ext cx="8033700" cy="168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6" name="Google Shape;386;p5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87" name="Google Shape;387;p5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8" name="Google Shape;388;p52"/>
          <p:cNvSpPr txBox="1"/>
          <p:nvPr>
            <p:ph type="title"/>
          </p:nvPr>
        </p:nvSpPr>
        <p:spPr>
          <a:xfrm>
            <a:off x="736456" y="2400299"/>
            <a:ext cx="7696200" cy="97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7534C"/>
              </a:buClr>
              <a:buSzPts val="1400"/>
              <a:buFont typeface="Book Antiqua"/>
              <a:buNone/>
              <a:defRPr b="0" i="0" sz="4000" u="none" cap="none" strike="noStrike">
                <a:solidFill>
                  <a:srgbClr val="47534C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9" name="Google Shape;389;p52"/>
          <p:cNvSpPr/>
          <p:nvPr/>
        </p:nvSpPr>
        <p:spPr>
          <a:xfrm>
            <a:off x="675496" y="3406140"/>
            <a:ext cx="7818000" cy="49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52"/>
          <p:cNvSpPr txBox="1"/>
          <p:nvPr>
            <p:ph idx="1" type="body"/>
          </p:nvPr>
        </p:nvSpPr>
        <p:spPr>
          <a:xfrm>
            <a:off x="736456" y="3455633"/>
            <a:ext cx="76962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ctr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1" name="Google Shape;391;p52"/>
          <p:cNvSpPr/>
          <p:nvPr/>
        </p:nvSpPr>
        <p:spPr>
          <a:xfrm>
            <a:off x="675757" y="2343150"/>
            <a:ext cx="7817700" cy="1558200"/>
          </a:xfrm>
          <a:prstGeom prst="rect">
            <a:avLst/>
          </a:prstGeom>
          <a:noFill/>
          <a:ln cap="flat" cmpd="dbl" w="9525">
            <a:solidFill>
              <a:srgbClr val="6B7C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4" name="Google Shape;394;p53"/>
          <p:cNvSpPr/>
          <p:nvPr/>
        </p:nvSpPr>
        <p:spPr>
          <a:xfrm>
            <a:off x="91440" y="76200"/>
            <a:ext cx="8961000" cy="499860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5" name="Google Shape;395;p53"/>
          <p:cNvSpPr/>
          <p:nvPr>
            <p:ph idx="2" type="pic"/>
          </p:nvPr>
        </p:nvSpPr>
        <p:spPr>
          <a:xfrm>
            <a:off x="685800" y="466078"/>
            <a:ext cx="7772400" cy="324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6" name="Google Shape;396;p5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7" name="Google Shape;397;p5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8" name="Google Shape;398;p53"/>
          <p:cNvSpPr/>
          <p:nvPr/>
        </p:nvSpPr>
        <p:spPr>
          <a:xfrm>
            <a:off x="685800" y="3714750"/>
            <a:ext cx="7772400" cy="1028700"/>
          </a:xfrm>
          <a:prstGeom prst="rect">
            <a:avLst/>
          </a:prstGeom>
          <a:solidFill>
            <a:srgbClr val="FFFFFF">
              <a:alpha val="827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9" name="Google Shape;399;p53"/>
          <p:cNvSpPr/>
          <p:nvPr/>
        </p:nvSpPr>
        <p:spPr>
          <a:xfrm>
            <a:off x="761999" y="3771900"/>
            <a:ext cx="7600800" cy="90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0" name="Google Shape;400;p5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1" name="Google Shape;401;p53"/>
          <p:cNvSpPr/>
          <p:nvPr/>
        </p:nvSpPr>
        <p:spPr>
          <a:xfrm>
            <a:off x="914400" y="4229100"/>
            <a:ext cx="7328400" cy="33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2" name="Google Shape;402;p53"/>
          <p:cNvSpPr/>
          <p:nvPr/>
        </p:nvSpPr>
        <p:spPr>
          <a:xfrm>
            <a:off x="605589" y="3806190"/>
            <a:ext cx="79461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3" name="Google Shape;403;p53"/>
          <p:cNvSpPr txBox="1"/>
          <p:nvPr>
            <p:ph idx="1" type="body"/>
          </p:nvPr>
        </p:nvSpPr>
        <p:spPr>
          <a:xfrm>
            <a:off x="956289" y="4242417"/>
            <a:ext cx="72447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ctr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15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4" name="Google Shape;404;p53"/>
          <p:cNvSpPr txBox="1"/>
          <p:nvPr>
            <p:ph type="title"/>
          </p:nvPr>
        </p:nvSpPr>
        <p:spPr>
          <a:xfrm>
            <a:off x="914400" y="3829050"/>
            <a:ext cx="7328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400"/>
              <a:buFont typeface="Book Antiqua"/>
              <a:buNone/>
              <a:defRPr b="0" i="0" sz="2000" u="none" cap="none" strike="noStrike">
                <a:solidFill>
                  <a:srgbClr val="6B7C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7" name="Google Shape;407;p54"/>
          <p:cNvSpPr/>
          <p:nvPr/>
        </p:nvSpPr>
        <p:spPr>
          <a:xfrm>
            <a:off x="91440" y="76200"/>
            <a:ext cx="8961000" cy="499860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8" name="Google Shape;408;p5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9" name="Google Shape;409;p5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0" name="Google Shape;410;p54"/>
          <p:cNvSpPr/>
          <p:nvPr/>
        </p:nvSpPr>
        <p:spPr>
          <a:xfrm>
            <a:off x="345440" y="2206951"/>
            <a:ext cx="7147800" cy="1847700"/>
          </a:xfrm>
          <a:prstGeom prst="rect">
            <a:avLst/>
          </a:prstGeom>
          <a:solidFill>
            <a:srgbClr val="FFFFFF">
              <a:alpha val="827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1" name="Google Shape;411;p54"/>
          <p:cNvSpPr/>
          <p:nvPr/>
        </p:nvSpPr>
        <p:spPr>
          <a:xfrm>
            <a:off x="7572652" y="2208475"/>
            <a:ext cx="1190400" cy="1844700"/>
          </a:xfrm>
          <a:prstGeom prst="rect">
            <a:avLst/>
          </a:prstGeom>
          <a:solidFill>
            <a:srgbClr val="FFFFFF">
              <a:alpha val="827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2" name="Google Shape;412;p54"/>
          <p:cNvSpPr/>
          <p:nvPr/>
        </p:nvSpPr>
        <p:spPr>
          <a:xfrm>
            <a:off x="7712714" y="2352494"/>
            <a:ext cx="910200" cy="1556700"/>
          </a:xfrm>
          <a:prstGeom prst="rect">
            <a:avLst/>
          </a:prstGeom>
          <a:solidFill>
            <a:schemeClr val="accent3">
              <a:alpha val="69800"/>
            </a:schemeClr>
          </a:solidFill>
          <a:ln cap="flat" cmpd="sng" w="9525">
            <a:solidFill>
              <a:srgbClr val="6B7C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54"/>
          <p:cNvSpPr/>
          <p:nvPr/>
        </p:nvSpPr>
        <p:spPr>
          <a:xfrm>
            <a:off x="445483" y="2291716"/>
            <a:ext cx="6947700" cy="168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4" name="Google Shape;414;p54"/>
          <p:cNvSpPr txBox="1"/>
          <p:nvPr>
            <p:ph idx="12" type="sldNum"/>
          </p:nvPr>
        </p:nvSpPr>
        <p:spPr>
          <a:xfrm>
            <a:off x="7786826" y="3468951"/>
            <a:ext cx="762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sz="2800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5" name="Google Shape;415;p54"/>
          <p:cNvSpPr/>
          <p:nvPr/>
        </p:nvSpPr>
        <p:spPr>
          <a:xfrm>
            <a:off x="541822" y="3419457"/>
            <a:ext cx="6755100" cy="49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6" name="Google Shape;416;p54"/>
          <p:cNvSpPr/>
          <p:nvPr/>
        </p:nvSpPr>
        <p:spPr>
          <a:xfrm>
            <a:off x="538971" y="2354580"/>
            <a:ext cx="6760800" cy="1558200"/>
          </a:xfrm>
          <a:prstGeom prst="rect">
            <a:avLst/>
          </a:prstGeom>
          <a:noFill/>
          <a:ln cap="flat" cmpd="dbl" w="9525">
            <a:solidFill>
              <a:srgbClr val="6B7C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54"/>
          <p:cNvSpPr txBox="1"/>
          <p:nvPr>
            <p:ph idx="1" type="subTitle"/>
          </p:nvPr>
        </p:nvSpPr>
        <p:spPr>
          <a:xfrm>
            <a:off x="642805" y="3486150"/>
            <a:ext cx="6553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ctr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ctr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ctr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ctr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ctr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ctr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ctr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ctr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8" name="Google Shape;418;p54"/>
          <p:cNvSpPr txBox="1"/>
          <p:nvPr>
            <p:ph type="ctrTitle"/>
          </p:nvPr>
        </p:nvSpPr>
        <p:spPr>
          <a:xfrm>
            <a:off x="604705" y="2420275"/>
            <a:ext cx="6629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7534C"/>
              </a:buClr>
              <a:buSzPts val="1400"/>
              <a:buFont typeface="Book Antiqua"/>
              <a:buNone/>
              <a:defRPr b="0" i="0" sz="4000" u="none" cap="none" strike="noStrike">
                <a:solidFill>
                  <a:srgbClr val="47534C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5"/>
          <p:cNvSpPr txBox="1"/>
          <p:nvPr>
            <p:ph type="title"/>
          </p:nvPr>
        </p:nvSpPr>
        <p:spPr>
          <a:xfrm>
            <a:off x="426128" y="306279"/>
            <a:ext cx="82608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400"/>
              <a:buFont typeface="Book Antiqua"/>
              <a:buNone/>
              <a:defRPr b="0" i="0" sz="3500" u="none" cap="none" strike="noStrike">
                <a:solidFill>
                  <a:srgbClr val="6B7C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1" name="Google Shape;421;p55"/>
          <p:cNvSpPr txBox="1"/>
          <p:nvPr>
            <p:ph idx="1" type="body"/>
          </p:nvPr>
        </p:nvSpPr>
        <p:spPr>
          <a:xfrm>
            <a:off x="426128" y="1289303"/>
            <a:ext cx="40386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22" name="Google Shape;422;p55"/>
          <p:cNvSpPr txBox="1"/>
          <p:nvPr>
            <p:ph idx="2" type="body"/>
          </p:nvPr>
        </p:nvSpPr>
        <p:spPr>
          <a:xfrm>
            <a:off x="4648200" y="1289303"/>
            <a:ext cx="40386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23" name="Google Shape;423;p5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24" name="Google Shape;424;p5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25" name="Google Shape;425;p5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6"/>
          <p:cNvSpPr txBox="1"/>
          <p:nvPr>
            <p:ph type="title"/>
          </p:nvPr>
        </p:nvSpPr>
        <p:spPr>
          <a:xfrm>
            <a:off x="426128" y="306279"/>
            <a:ext cx="82608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400"/>
              <a:buFont typeface="Book Antiqua"/>
              <a:buNone/>
              <a:defRPr b="0" i="0" sz="3500" u="none" cap="none" strike="noStrike">
                <a:solidFill>
                  <a:srgbClr val="6B7C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8" name="Google Shape;428;p5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29" name="Google Shape;429;p5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30" name="Google Shape;430;p5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3" name="Google Shape;433;p57"/>
          <p:cNvSpPr/>
          <p:nvPr/>
        </p:nvSpPr>
        <p:spPr>
          <a:xfrm>
            <a:off x="91440" y="76200"/>
            <a:ext cx="8961000" cy="499860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4" name="Google Shape;434;p57"/>
          <p:cNvSpPr txBox="1"/>
          <p:nvPr>
            <p:ph idx="1" type="body"/>
          </p:nvPr>
        </p:nvSpPr>
        <p:spPr>
          <a:xfrm>
            <a:off x="3886200" y="514350"/>
            <a:ext cx="4572000" cy="39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35" name="Google Shape;435;p5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36" name="Google Shape;436;p5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37" name="Google Shape;437;p5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8" name="Google Shape;438;p57"/>
          <p:cNvSpPr/>
          <p:nvPr/>
        </p:nvSpPr>
        <p:spPr>
          <a:xfrm>
            <a:off x="560034" y="1129284"/>
            <a:ext cx="2716500" cy="2642700"/>
          </a:xfrm>
          <a:prstGeom prst="rect">
            <a:avLst/>
          </a:prstGeom>
          <a:solidFill>
            <a:srgbClr val="FFFFFF">
              <a:alpha val="827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9" name="Google Shape;439;p57"/>
          <p:cNvSpPr/>
          <p:nvPr/>
        </p:nvSpPr>
        <p:spPr>
          <a:xfrm>
            <a:off x="676690" y="1231854"/>
            <a:ext cx="2483400" cy="2425800"/>
          </a:xfrm>
          <a:prstGeom prst="rect">
            <a:avLst/>
          </a:prstGeom>
          <a:solidFill>
            <a:srgbClr val="FFFFFF"/>
          </a:solidFill>
          <a:ln cap="flat" cmpd="dbl" w="9525">
            <a:solidFill>
              <a:srgbClr val="6B7C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0" name="Google Shape;440;p57"/>
          <p:cNvSpPr txBox="1"/>
          <p:nvPr>
            <p:ph idx="2" type="body"/>
          </p:nvPr>
        </p:nvSpPr>
        <p:spPr>
          <a:xfrm>
            <a:off x="769000" y="2228850"/>
            <a:ext cx="2298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1400" u="none" cap="none" strike="noStrik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41" name="Google Shape;441;p57"/>
          <p:cNvSpPr txBox="1"/>
          <p:nvPr>
            <p:ph type="title"/>
          </p:nvPr>
        </p:nvSpPr>
        <p:spPr>
          <a:xfrm>
            <a:off x="769000" y="1300734"/>
            <a:ext cx="2298600" cy="8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400"/>
              <a:buFont typeface="Book Antiqua"/>
              <a:buNone/>
              <a:defRPr b="0" i="0" sz="2000" u="none" cap="none" strike="noStrike">
                <a:solidFill>
                  <a:srgbClr val="6B7C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8"/>
          <p:cNvSpPr txBox="1"/>
          <p:nvPr>
            <p:ph type="title"/>
          </p:nvPr>
        </p:nvSpPr>
        <p:spPr>
          <a:xfrm>
            <a:off x="426128" y="306279"/>
            <a:ext cx="82608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400"/>
              <a:buFont typeface="Book Antiqua"/>
              <a:buNone/>
              <a:defRPr b="0" i="0" sz="3500" u="none" cap="none" strike="noStrike">
                <a:solidFill>
                  <a:srgbClr val="6B7C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4" name="Google Shape;444;p58"/>
          <p:cNvSpPr txBox="1"/>
          <p:nvPr>
            <p:ph idx="1" type="body"/>
          </p:nvPr>
        </p:nvSpPr>
        <p:spPr>
          <a:xfrm rot="5400000">
            <a:off x="2931900" y="-1160250"/>
            <a:ext cx="32802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45" name="Google Shape;445;p5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46" name="Google Shape;446;p5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47" name="Google Shape;447;p5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showMasterSp="0" type="vertTitleAndTx">
  <p:cSld name="VERTICAL_TITLE_AND_VERTICAL_TEXT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9"/>
          <p:cNvSpPr/>
          <p:nvPr/>
        </p:nvSpPr>
        <p:spPr>
          <a:xfrm>
            <a:off x="6861702" y="171450"/>
            <a:ext cx="1859400" cy="4592100"/>
          </a:xfrm>
          <a:prstGeom prst="rect">
            <a:avLst/>
          </a:prstGeom>
          <a:solidFill>
            <a:srgbClr val="FFFFFF">
              <a:alpha val="847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0" name="Google Shape;450;p59"/>
          <p:cNvSpPr/>
          <p:nvPr/>
        </p:nvSpPr>
        <p:spPr>
          <a:xfrm>
            <a:off x="6955225" y="263557"/>
            <a:ext cx="1672200" cy="440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1" name="Google Shape;451;p59"/>
          <p:cNvSpPr txBox="1"/>
          <p:nvPr>
            <p:ph type="title"/>
          </p:nvPr>
        </p:nvSpPr>
        <p:spPr>
          <a:xfrm rot="5400000">
            <a:off x="5620508" y="1724570"/>
            <a:ext cx="4341600" cy="14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400"/>
              <a:buFont typeface="Book Antiqua"/>
              <a:buNone/>
              <a:defRPr b="0" i="0" sz="3500" u="none" cap="none" strike="noStrike">
                <a:solidFill>
                  <a:srgbClr val="6B7C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2" name="Google Shape;452;p59"/>
          <p:cNvSpPr txBox="1"/>
          <p:nvPr>
            <p:ph idx="1" type="body"/>
          </p:nvPr>
        </p:nvSpPr>
        <p:spPr>
          <a:xfrm rot="5400000">
            <a:off x="1371600" y="-628651"/>
            <a:ext cx="4343400" cy="61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53" name="Google Shape;453;p5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54" name="Google Shape;454;p5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55" name="Google Shape;455;p5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b="1" sz="20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202" name="Google Shape;202;p37"/>
          <p:cNvSpPr txBox="1"/>
          <p:nvPr>
            <p:ph idx="1" type="body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indent="-381000" lvl="1" marL="9144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indent="-381000" lvl="2" marL="13716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indent="-381000" lvl="3" marL="18288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indent="-381000" lvl="4" marL="2286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indent="-381000" lvl="5" marL="27432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indent="-381000" lvl="6" marL="32004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indent="-381000" lvl="7" marL="36576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indent="-381000" lvl="8" marL="41148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/>
        </p:txBody>
      </p:sp>
      <p:sp>
        <p:nvSpPr>
          <p:cNvPr id="203" name="Google Shape;203;p37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b="1" sz="1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tile algn="tl" flip="none" tx="0" sx="99997" ty="0" sy="99997"/>
        </a:blip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3" name="Google Shape;343;p47"/>
          <p:cNvSpPr/>
          <p:nvPr/>
        </p:nvSpPr>
        <p:spPr>
          <a:xfrm>
            <a:off x="91440" y="76200"/>
            <a:ext cx="8961000" cy="4998600"/>
          </a:xfrm>
          <a:prstGeom prst="roundRect">
            <a:avLst>
              <a:gd fmla="val 1735" name="adj"/>
            </a:avLst>
          </a:prstGeom>
          <a:blipFill rotWithShape="1">
            <a:blip r:embed="rId1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4" name="Google Shape;344;p47"/>
          <p:cNvSpPr txBox="1"/>
          <p:nvPr>
            <p:ph idx="1" type="body"/>
          </p:nvPr>
        </p:nvSpPr>
        <p:spPr>
          <a:xfrm>
            <a:off x="457200" y="1314450"/>
            <a:ext cx="8229600" cy="3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45" name="Google Shape;345;p4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46" name="Google Shape;346;p4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47" name="Google Shape;347;p4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8" name="Google Shape;348;p47"/>
          <p:cNvSpPr/>
          <p:nvPr/>
        </p:nvSpPr>
        <p:spPr>
          <a:xfrm>
            <a:off x="274320" y="208624"/>
            <a:ext cx="8595300" cy="994500"/>
          </a:xfrm>
          <a:prstGeom prst="rect">
            <a:avLst/>
          </a:prstGeom>
          <a:solidFill>
            <a:srgbClr val="FFFFFF">
              <a:alpha val="827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9" name="Google Shape;349;p47"/>
          <p:cNvSpPr/>
          <p:nvPr/>
        </p:nvSpPr>
        <p:spPr>
          <a:xfrm>
            <a:off x="372863" y="279647"/>
            <a:ext cx="8380500" cy="83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0" name="Google Shape;350;p47"/>
          <p:cNvSpPr txBox="1"/>
          <p:nvPr>
            <p:ph type="title"/>
          </p:nvPr>
        </p:nvSpPr>
        <p:spPr>
          <a:xfrm>
            <a:off x="426128" y="306279"/>
            <a:ext cx="82608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400"/>
              <a:buFont typeface="Book Antiqua"/>
              <a:buNone/>
              <a:defRPr b="0" i="0" sz="3500" u="none" cap="none" strike="noStrike">
                <a:solidFill>
                  <a:srgbClr val="6B7C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EssienM@sfusd.edu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Relationship Id="rId4" Type="http://schemas.openxmlformats.org/officeDocument/2006/relationships/image" Target="../media/image23.jpg"/><Relationship Id="rId5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Relationship Id="rId5" Type="http://schemas.openxmlformats.org/officeDocument/2006/relationships/image" Target="../media/image20.jpg"/><Relationship Id="rId6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Relationship Id="rId4" Type="http://schemas.openxmlformats.org/officeDocument/2006/relationships/image" Target="../media/image22.jpg"/><Relationship Id="rId5" Type="http://schemas.openxmlformats.org/officeDocument/2006/relationships/image" Target="../media/image24.jpg"/><Relationship Id="rId6" Type="http://schemas.openxmlformats.org/officeDocument/2006/relationships/image" Target="../media/image30.jpg"/><Relationship Id="rId7" Type="http://schemas.openxmlformats.org/officeDocument/2006/relationships/image" Target="../media/image4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g"/><Relationship Id="rId4" Type="http://schemas.openxmlformats.org/officeDocument/2006/relationships/image" Target="../media/image27.jpg"/><Relationship Id="rId5" Type="http://schemas.openxmlformats.org/officeDocument/2006/relationships/image" Target="../media/image26.jpg"/><Relationship Id="rId6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g"/></Relationships>
</file>

<file path=ppt/slides/_rels/slide31.xml.rels><?xml version="1.0" encoding="UTF-8" standalone="yes"?><Relationships xmlns="http://schemas.openxmlformats.org/package/2006/relationships"><Relationship Id="rId10" Type="http://schemas.openxmlformats.org/officeDocument/2006/relationships/image" Target="../media/image5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openxmlformats.org/officeDocument/2006/relationships/image" Target="../media/image51.jpg"/><Relationship Id="rId5" Type="http://schemas.openxmlformats.org/officeDocument/2006/relationships/image" Target="../media/image55.jpg"/><Relationship Id="rId6" Type="http://schemas.openxmlformats.org/officeDocument/2006/relationships/image" Target="../media/image53.jpg"/><Relationship Id="rId7" Type="http://schemas.openxmlformats.org/officeDocument/2006/relationships/image" Target="../media/image57.jpg"/><Relationship Id="rId8" Type="http://schemas.openxmlformats.org/officeDocument/2006/relationships/image" Target="../media/image5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jpg"/><Relationship Id="rId4" Type="http://schemas.openxmlformats.org/officeDocument/2006/relationships/image" Target="../media/image35.jpg"/><Relationship Id="rId5" Type="http://schemas.openxmlformats.org/officeDocument/2006/relationships/image" Target="../media/image39.jpg"/><Relationship Id="rId6" Type="http://schemas.openxmlformats.org/officeDocument/2006/relationships/image" Target="../media/image45.jpg"/><Relationship Id="rId7" Type="http://schemas.openxmlformats.org/officeDocument/2006/relationships/image" Target="../media/image43.jpg"/><Relationship Id="rId8" Type="http://schemas.openxmlformats.org/officeDocument/2006/relationships/image" Target="../media/image4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hyperlink" Target="mailto:EssienM@sfusd.edu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0"/>
          <p:cNvSpPr txBox="1"/>
          <p:nvPr>
            <p:ph type="title"/>
          </p:nvPr>
        </p:nvSpPr>
        <p:spPr>
          <a:xfrm>
            <a:off x="490250" y="450150"/>
            <a:ext cx="77313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Michael Essien, Principal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MLK Middle School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350 Girard Street, San Francisco, CA 94134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Phone: (415) 828-7112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hlinkClick r:id="rId3"/>
              </a:rPr>
              <a:t>EssienM@sfusd.edu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Follow on Twitter: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@MichaelCEssien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@MLK_MS 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62975" cy="475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to Back Yearly Ethnic Comparisons</a:t>
            </a:r>
            <a:endParaRPr/>
          </a:p>
        </p:txBody>
      </p:sp>
      <p:sp>
        <p:nvSpPr>
          <p:cNvPr id="562" name="Google Shape;562;p7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7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64" name="Google Shape;56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490944"/>
            <a:ext cx="3999900" cy="307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32600"/>
            <a:ext cx="3999900" cy="333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350" y="76200"/>
            <a:ext cx="5069289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88" y="-57825"/>
            <a:ext cx="8935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9DAF8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Student &amp; Teacher Relationships</a:t>
            </a:r>
            <a:endParaRPr sz="3600"/>
          </a:p>
        </p:txBody>
      </p:sp>
      <p:sp>
        <p:nvSpPr>
          <p:cNvPr id="582" name="Google Shape;582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is Required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84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5"/>
          <p:cNvSpPr/>
          <p:nvPr/>
        </p:nvSpPr>
        <p:spPr>
          <a:xfrm>
            <a:off x="2311950" y="779425"/>
            <a:ext cx="1532100" cy="1477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75"/>
          <p:cNvSpPr/>
          <p:nvPr/>
        </p:nvSpPr>
        <p:spPr>
          <a:xfrm>
            <a:off x="3091025" y="2761800"/>
            <a:ext cx="2010900" cy="1477500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75"/>
          <p:cNvSpPr/>
          <p:nvPr/>
        </p:nvSpPr>
        <p:spPr>
          <a:xfrm>
            <a:off x="6428950" y="2732450"/>
            <a:ext cx="1655100" cy="17511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75"/>
          <p:cNvSpPr/>
          <p:nvPr/>
        </p:nvSpPr>
        <p:spPr>
          <a:xfrm>
            <a:off x="7113375" y="321100"/>
            <a:ext cx="1887900" cy="18879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75"/>
          <p:cNvSpPr txBox="1"/>
          <p:nvPr/>
        </p:nvSpPr>
        <p:spPr>
          <a:xfrm>
            <a:off x="2407650" y="1148875"/>
            <a:ext cx="13407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De-escalation Training</a:t>
            </a:r>
            <a:endParaRPr/>
          </a:p>
        </p:txBody>
      </p:sp>
      <p:sp>
        <p:nvSpPr>
          <p:cNvPr id="597" name="Google Shape;597;p75"/>
          <p:cNvSpPr txBox="1"/>
          <p:nvPr/>
        </p:nvSpPr>
        <p:spPr>
          <a:xfrm>
            <a:off x="3426125" y="3350000"/>
            <a:ext cx="1340700" cy="8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Arts Integration</a:t>
            </a:r>
            <a:endParaRPr/>
          </a:p>
        </p:txBody>
      </p:sp>
      <p:sp>
        <p:nvSpPr>
          <p:cNvPr id="598" name="Google Shape;598;p75"/>
          <p:cNvSpPr txBox="1"/>
          <p:nvPr/>
        </p:nvSpPr>
        <p:spPr>
          <a:xfrm>
            <a:off x="7318575" y="964050"/>
            <a:ext cx="14364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Pax Good Behavior Game</a:t>
            </a:r>
            <a:endParaRPr/>
          </a:p>
        </p:txBody>
      </p:sp>
      <p:sp>
        <p:nvSpPr>
          <p:cNvPr id="599" name="Google Shape;599;p75"/>
          <p:cNvSpPr txBox="1"/>
          <p:nvPr/>
        </p:nvSpPr>
        <p:spPr>
          <a:xfrm>
            <a:off x="6538300" y="3364600"/>
            <a:ext cx="14364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Based Learning</a:t>
            </a:r>
            <a:endParaRPr/>
          </a:p>
        </p:txBody>
      </p:sp>
      <p:sp>
        <p:nvSpPr>
          <p:cNvPr id="600" name="Google Shape;600;p75"/>
          <p:cNvSpPr/>
          <p:nvPr/>
        </p:nvSpPr>
        <p:spPr>
          <a:xfrm>
            <a:off x="4472650" y="369250"/>
            <a:ext cx="2216100" cy="1080600"/>
          </a:xfrm>
          <a:prstGeom prst="parallelogram">
            <a:avLst>
              <a:gd fmla="val 25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75"/>
          <p:cNvSpPr txBox="1"/>
          <p:nvPr/>
        </p:nvSpPr>
        <p:spPr>
          <a:xfrm>
            <a:off x="4746250" y="629150"/>
            <a:ext cx="16827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Restorative Practices</a:t>
            </a:r>
            <a:endParaRPr/>
          </a:p>
        </p:txBody>
      </p:sp>
      <p:sp>
        <p:nvSpPr>
          <p:cNvPr id="602" name="Google Shape;602;p75"/>
          <p:cNvSpPr/>
          <p:nvPr/>
        </p:nvSpPr>
        <p:spPr>
          <a:xfrm>
            <a:off x="4787888" y="1852475"/>
            <a:ext cx="1477500" cy="1285800"/>
          </a:xfrm>
          <a:prstGeom prst="hear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75"/>
          <p:cNvSpPr txBox="1"/>
          <p:nvPr/>
        </p:nvSpPr>
        <p:spPr>
          <a:xfrm>
            <a:off x="4808425" y="2244900"/>
            <a:ext cx="14364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Voice &amp; Choice</a:t>
            </a:r>
            <a:endParaRPr/>
          </a:p>
        </p:txBody>
      </p:sp>
      <p:sp>
        <p:nvSpPr>
          <p:cNvPr id="604" name="Google Shape;604;p75"/>
          <p:cNvSpPr txBox="1"/>
          <p:nvPr/>
        </p:nvSpPr>
        <p:spPr>
          <a:xfrm>
            <a:off x="3447500" y="1887475"/>
            <a:ext cx="1914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endParaRPr/>
          </a:p>
        </p:txBody>
      </p:sp>
      <p:sp>
        <p:nvSpPr>
          <p:cNvPr id="605" name="Google Shape;605;p75"/>
          <p:cNvSpPr txBox="1"/>
          <p:nvPr/>
        </p:nvSpPr>
        <p:spPr>
          <a:xfrm>
            <a:off x="6032125" y="1080250"/>
            <a:ext cx="3147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endParaRPr/>
          </a:p>
        </p:txBody>
      </p:sp>
      <p:sp>
        <p:nvSpPr>
          <p:cNvPr id="606" name="Google Shape;606;p75"/>
          <p:cNvSpPr txBox="1"/>
          <p:nvPr/>
        </p:nvSpPr>
        <p:spPr>
          <a:xfrm>
            <a:off x="8344475" y="1784825"/>
            <a:ext cx="314700" cy="1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endParaRPr/>
          </a:p>
        </p:txBody>
      </p:sp>
      <p:sp>
        <p:nvSpPr>
          <p:cNvPr id="607" name="Google Shape;607;p75"/>
          <p:cNvSpPr txBox="1"/>
          <p:nvPr/>
        </p:nvSpPr>
        <p:spPr>
          <a:xfrm>
            <a:off x="7508150" y="3979500"/>
            <a:ext cx="3147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</a:t>
            </a:r>
            <a:endParaRPr/>
          </a:p>
        </p:txBody>
      </p:sp>
      <p:sp>
        <p:nvSpPr>
          <p:cNvPr id="608" name="Google Shape;608;p75"/>
          <p:cNvSpPr txBox="1"/>
          <p:nvPr/>
        </p:nvSpPr>
        <p:spPr>
          <a:xfrm>
            <a:off x="4414650" y="3881500"/>
            <a:ext cx="3147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</a:t>
            </a:r>
            <a:endParaRPr/>
          </a:p>
        </p:txBody>
      </p:sp>
      <p:cxnSp>
        <p:nvCxnSpPr>
          <p:cNvPr id="609" name="Google Shape;609;p75"/>
          <p:cNvCxnSpPr/>
          <p:nvPr/>
        </p:nvCxnSpPr>
        <p:spPr>
          <a:xfrm>
            <a:off x="2421375" y="2578500"/>
            <a:ext cx="640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0" name="Google Shape;610;p75"/>
          <p:cNvSpPr txBox="1"/>
          <p:nvPr>
            <p:ph type="title"/>
          </p:nvPr>
        </p:nvSpPr>
        <p:spPr>
          <a:xfrm>
            <a:off x="0" y="150"/>
            <a:ext cx="1488300" cy="5143500"/>
          </a:xfrm>
          <a:prstGeom prst="rect">
            <a:avLst/>
          </a:prstGeom>
          <a:solidFill>
            <a:srgbClr val="00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Pinyon Script"/>
              <a:ea typeface="Pinyon Script"/>
              <a:cs typeface="Pinyon Script"/>
              <a:sym typeface="Pinyon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Pinyon Script"/>
              <a:ea typeface="Pinyon Script"/>
              <a:cs typeface="Pinyon Script"/>
              <a:sym typeface="Pinyon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Pinyon Script"/>
              <a:ea typeface="Pinyon Script"/>
              <a:cs typeface="Pinyon Script"/>
              <a:sym typeface="Pinyon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Pinyon Script"/>
              <a:ea typeface="Pinyon Script"/>
              <a:cs typeface="Pinyon Script"/>
              <a:sym typeface="Pinyon Scri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Pinyon Script"/>
                <a:ea typeface="Pinyon Script"/>
                <a:cs typeface="Pinyon Script"/>
                <a:sym typeface="Pinyon Script"/>
              </a:rPr>
              <a:t>Maslow</a:t>
            </a:r>
            <a:endParaRPr u="sng">
              <a:latin typeface="Pinyon Script"/>
              <a:ea typeface="Pinyon Script"/>
              <a:cs typeface="Pinyon Script"/>
              <a:sym typeface="Pinyon Scrip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inyon Script"/>
                <a:ea typeface="Pinyon Script"/>
                <a:cs typeface="Pinyon Script"/>
                <a:sym typeface="Pinyon Script"/>
              </a:rPr>
              <a:t>Bloom</a:t>
            </a:r>
            <a:endParaRPr>
              <a:latin typeface="Pinyon Script"/>
              <a:ea typeface="Pinyon Script"/>
              <a:cs typeface="Pinyon Script"/>
              <a:sym typeface="Pinyon Scrip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Whole School Approach</a:t>
            </a:r>
            <a:endParaRPr/>
          </a:p>
        </p:txBody>
      </p:sp>
      <p:sp>
        <p:nvSpPr>
          <p:cNvPr id="616" name="Google Shape;616;p76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300"/>
              <a:t>Culture Club &amp; Pupil Services</a:t>
            </a:r>
            <a:endParaRPr sz="2300"/>
          </a:p>
        </p:txBody>
      </p:sp>
      <p:sp>
        <p:nvSpPr>
          <p:cNvPr id="617" name="Google Shape;617;p76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18" name="Google Shape;618;p76"/>
          <p:cNvSpPr txBox="1"/>
          <p:nvPr>
            <p:ph idx="3" type="body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Instructional Leadership Team</a:t>
            </a:r>
            <a:endParaRPr/>
          </a:p>
        </p:txBody>
      </p:sp>
      <p:sp>
        <p:nvSpPr>
          <p:cNvPr id="619" name="Google Shape;619;p76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20" name="Google Shape;62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225" y="1631025"/>
            <a:ext cx="4173025" cy="29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025" y="1631025"/>
            <a:ext cx="4040100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77"/>
          <p:cNvSpPr txBox="1"/>
          <p:nvPr>
            <p:ph type="title"/>
          </p:nvPr>
        </p:nvSpPr>
        <p:spPr>
          <a:xfrm>
            <a:off x="265500" y="724075"/>
            <a:ext cx="4045200" cy="10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Culture Club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(Teacher PD)</a:t>
            </a:r>
            <a:endParaRPr sz="1800"/>
          </a:p>
        </p:txBody>
      </p:sp>
      <p:sp>
        <p:nvSpPr>
          <p:cNvPr id="627" name="Google Shape;627;p7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De-escalation Training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Pax Good Behavior Game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Transitions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Beat the Timer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See, Hear, Do, Feel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Tootles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Equity Sticks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Restorative Practices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Circles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Mediations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Peer Mediations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7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9" name="Google Shape;62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200" y="2023325"/>
            <a:ext cx="3373798" cy="23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00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De-Escalation Training</a:t>
            </a:r>
            <a:endParaRPr/>
          </a:p>
        </p:txBody>
      </p:sp>
      <p:sp>
        <p:nvSpPr>
          <p:cNvPr id="635" name="Google Shape;635;p7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7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37" name="Google Shape;63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025" y="1152475"/>
            <a:ext cx="4115275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5"/>
            <a:ext cx="4115275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6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7" name="Google Shape;46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28"/>
            <a:ext cx="9143999" cy="5136444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1"/>
          <p:cNvSpPr txBox="1"/>
          <p:nvPr/>
        </p:nvSpPr>
        <p:spPr>
          <a:xfrm>
            <a:off x="192400" y="166750"/>
            <a:ext cx="88635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Whole School Approach to Social Emotional Learning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February 25, 2019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69" name="Google Shape;469;p61"/>
          <p:cNvSpPr txBox="1"/>
          <p:nvPr/>
        </p:nvSpPr>
        <p:spPr>
          <a:xfrm>
            <a:off x="6092675" y="230875"/>
            <a:ext cx="28860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79"/>
          <p:cNvSpPr txBox="1"/>
          <p:nvPr>
            <p:ph type="title"/>
          </p:nvPr>
        </p:nvSpPr>
        <p:spPr>
          <a:xfrm>
            <a:off x="457200" y="5143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Whenever possible, intervening before a person is escalated! </a:t>
            </a:r>
            <a:br>
              <a:rPr b="0" i="0" lang="en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3959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" name="Google Shape;645;p7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553" y="1543050"/>
            <a:ext cx="7735800" cy="245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646" name="Google Shape;646;p79"/>
          <p:cNvSpPr txBox="1"/>
          <p:nvPr/>
        </p:nvSpPr>
        <p:spPr>
          <a:xfrm>
            <a:off x="392097" y="4229100"/>
            <a:ext cx="8763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Know the triggers!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FFFF"/>
        </a:soli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0"/>
          <p:cNvSpPr txBox="1"/>
          <p:nvPr>
            <p:ph type="title"/>
          </p:nvPr>
        </p:nvSpPr>
        <p:spPr>
          <a:xfrm>
            <a:off x="265500" y="1335675"/>
            <a:ext cx="4045200" cy="92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5 Kernels</a:t>
            </a:r>
            <a:endParaRPr sz="3600"/>
          </a:p>
        </p:txBody>
      </p:sp>
      <p:sp>
        <p:nvSpPr>
          <p:cNvPr id="652" name="Google Shape;652;p8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Roboto"/>
              <a:buChar char="●"/>
            </a:pPr>
            <a:r>
              <a:rPr lang="en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Harmonica (transitions)</a:t>
            </a:r>
            <a:endParaRPr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Roboto"/>
              <a:buChar char="●"/>
            </a:pPr>
            <a:r>
              <a:rPr lang="en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Beat the Timer/Clock</a:t>
            </a:r>
            <a:endParaRPr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Roboto"/>
              <a:buChar char="●"/>
            </a:pPr>
            <a:r>
              <a:rPr lang="en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See, Hear, Do, Feel Chart</a:t>
            </a:r>
            <a:endParaRPr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Roboto"/>
              <a:buChar char="●"/>
            </a:pPr>
            <a:r>
              <a:rPr lang="en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Tootles</a:t>
            </a:r>
            <a:endParaRPr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Roboto"/>
              <a:buChar char="●"/>
            </a:pPr>
            <a:r>
              <a:rPr lang="en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Equity Sticks</a:t>
            </a:r>
            <a:endParaRPr/>
          </a:p>
        </p:txBody>
      </p:sp>
      <p:pic>
        <p:nvPicPr>
          <p:cNvPr id="653" name="Google Shape;65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563" y="2340863"/>
            <a:ext cx="2733067" cy="92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81"/>
          <p:cNvPicPr preferRelativeResize="0"/>
          <p:nvPr/>
        </p:nvPicPr>
        <p:blipFill rotWithShape="1">
          <a:blip r:embed="rId3">
            <a:alphaModFix/>
          </a:blip>
          <a:srcRect b="7362" l="2771" r="0" t="9450"/>
          <a:stretch/>
        </p:blipFill>
        <p:spPr>
          <a:xfrm>
            <a:off x="626350" y="61600"/>
            <a:ext cx="8140151" cy="4089902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8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See, Hear, Do, Feel Chart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Comparisons</a:t>
            </a:r>
            <a:endParaRPr/>
          </a:p>
        </p:txBody>
      </p:sp>
      <p:sp>
        <p:nvSpPr>
          <p:cNvPr id="665" name="Google Shape;665;p8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2013-2014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Consequences for not following instructions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93A299"/>
              </a:buClr>
              <a:buSzPts val="1400"/>
              <a:buChar char="•"/>
            </a:pP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Warning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299"/>
              </a:buClr>
              <a:buSzPts val="1400"/>
              <a:buChar char="•"/>
            </a:pP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Five minute time out (with teacher discretion)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299"/>
              </a:buClr>
              <a:buSzPts val="1400"/>
              <a:buChar char="•"/>
            </a:pP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Parent/Guardian phone call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299"/>
              </a:buClr>
              <a:buSzPts val="1400"/>
              <a:buChar char="•"/>
            </a:pP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Buddy Room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299"/>
              </a:buClr>
              <a:buSzPts val="1400"/>
              <a:buChar char="•"/>
            </a:pP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Office referral or classroom suspension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(Note: Teacher may start student at a higher-level based on recent behavior)</a:t>
            </a:r>
            <a:endParaRPr/>
          </a:p>
        </p:txBody>
      </p:sp>
      <p:sp>
        <p:nvSpPr>
          <p:cNvPr id="666" name="Google Shape;666;p8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solidFill>
            <a:srgbClr val="FFF2CC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2017-2018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 Rights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A299"/>
              </a:buClr>
              <a:buSzPts val="1400"/>
              <a:buChar char="•"/>
            </a:pP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Reminder (previously “Warning”)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299"/>
              </a:buClr>
              <a:buSzPts val="1400"/>
              <a:buChar char="•"/>
            </a:pP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Take-5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299"/>
              </a:buClr>
              <a:buSzPts val="1400"/>
              <a:buChar char="•"/>
            </a:pP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Push-In*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299"/>
              </a:buClr>
              <a:buSzPts val="1400"/>
              <a:buChar char="•"/>
            </a:pP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Call Home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A299"/>
              </a:buClr>
              <a:buSzPts val="1400"/>
              <a:buChar char="•"/>
            </a:pPr>
            <a:r>
              <a:rPr lang="en">
                <a:solidFill>
                  <a:srgbClr val="564B3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Office Referral</a:t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564B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*Push-In can be used to assist students at any time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3"/>
          <p:cNvSpPr txBox="1"/>
          <p:nvPr>
            <p:ph type="title"/>
          </p:nvPr>
        </p:nvSpPr>
        <p:spPr>
          <a:xfrm>
            <a:off x="0" y="0"/>
            <a:ext cx="9144000" cy="641400"/>
          </a:xfrm>
          <a:prstGeom prst="rect">
            <a:avLst/>
          </a:prstGeom>
          <a:solidFill>
            <a:srgbClr val="00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Restorative Practices</a:t>
            </a:r>
            <a:endParaRPr/>
          </a:p>
        </p:txBody>
      </p:sp>
      <p:sp>
        <p:nvSpPr>
          <p:cNvPr id="672" name="Google Shape;672;p83"/>
          <p:cNvSpPr txBox="1"/>
          <p:nvPr>
            <p:ph idx="1" type="body"/>
          </p:nvPr>
        </p:nvSpPr>
        <p:spPr>
          <a:xfrm>
            <a:off x="244825" y="1055050"/>
            <a:ext cx="4570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Weekly Circles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Peer Mediations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Mediations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Re-entry process for conflict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 Power Points &amp; Presentation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Write Poem healing the situation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Drawing healing the situation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Boys Group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Girls Group</a:t>
            </a:r>
            <a:endParaRPr/>
          </a:p>
        </p:txBody>
      </p:sp>
      <p:pic>
        <p:nvPicPr>
          <p:cNvPr id="673" name="Google Shape;67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0972" y="793800"/>
            <a:ext cx="2188153" cy="123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7450" y="3543027"/>
            <a:ext cx="1847302" cy="103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5725" y="2633225"/>
            <a:ext cx="2058050" cy="9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83"/>
          <p:cNvSpPr txBox="1"/>
          <p:nvPr/>
        </p:nvSpPr>
        <p:spPr>
          <a:xfrm>
            <a:off x="5553975" y="2113400"/>
            <a:ext cx="1723500" cy="1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Lunch Time Circle</a:t>
            </a:r>
            <a:endParaRPr/>
          </a:p>
        </p:txBody>
      </p:sp>
      <p:sp>
        <p:nvSpPr>
          <p:cNvPr id="677" name="Google Shape;677;p83"/>
          <p:cNvSpPr txBox="1"/>
          <p:nvPr/>
        </p:nvSpPr>
        <p:spPr>
          <a:xfrm>
            <a:off x="4623775" y="4644100"/>
            <a:ext cx="2058000" cy="1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Peer Mediation Team</a:t>
            </a:r>
            <a:endParaRPr/>
          </a:p>
        </p:txBody>
      </p:sp>
      <p:sp>
        <p:nvSpPr>
          <p:cNvPr id="678" name="Google Shape;678;p83"/>
          <p:cNvSpPr/>
          <p:nvPr/>
        </p:nvSpPr>
        <p:spPr>
          <a:xfrm>
            <a:off x="6785125" y="2605850"/>
            <a:ext cx="2058000" cy="937200"/>
          </a:xfrm>
          <a:prstGeom prst="rect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83"/>
          <p:cNvSpPr txBox="1"/>
          <p:nvPr/>
        </p:nvSpPr>
        <p:spPr>
          <a:xfrm>
            <a:off x="7184875" y="3543050"/>
            <a:ext cx="1258500" cy="1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PPT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4"/>
          <p:cNvSpPr txBox="1"/>
          <p:nvPr>
            <p:ph type="title"/>
          </p:nvPr>
        </p:nvSpPr>
        <p:spPr>
          <a:xfrm>
            <a:off x="265500" y="518875"/>
            <a:ext cx="4045200" cy="10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Instructional Leadership Team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(Teacher PD)</a:t>
            </a:r>
            <a:endParaRPr sz="1800"/>
          </a:p>
        </p:txBody>
      </p:sp>
      <p:sp>
        <p:nvSpPr>
          <p:cNvPr id="685" name="Google Shape;685;p8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choice &amp; voice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Peer Resources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Cogenerative Groups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Based Learning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Culture that Empowers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Teaching that Enables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Arts Integration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8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7" name="Google Shape;687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050" y="1908575"/>
            <a:ext cx="4040100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00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Voice &amp; Choice</a:t>
            </a:r>
            <a:endParaRPr/>
          </a:p>
        </p:txBody>
      </p:sp>
      <p:pic>
        <p:nvPicPr>
          <p:cNvPr id="693" name="Google Shape;69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6450" y="1131900"/>
            <a:ext cx="2681278" cy="150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7725" y="1131900"/>
            <a:ext cx="2681286" cy="150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9050" y="3478912"/>
            <a:ext cx="2796701" cy="14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25" y="3100000"/>
            <a:ext cx="3878650" cy="1968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7" name="Google Shape;697;p85"/>
          <p:cNvCxnSpPr/>
          <p:nvPr/>
        </p:nvCxnSpPr>
        <p:spPr>
          <a:xfrm flipH="1" rot="10800000">
            <a:off x="1217575" y="1921800"/>
            <a:ext cx="1121700" cy="793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8" name="Google Shape;698;p85"/>
          <p:cNvCxnSpPr/>
          <p:nvPr/>
        </p:nvCxnSpPr>
        <p:spPr>
          <a:xfrm>
            <a:off x="7155901" y="2711974"/>
            <a:ext cx="3000" cy="695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9" name="Google Shape;699;p85"/>
          <p:cNvSpPr txBox="1"/>
          <p:nvPr/>
        </p:nvSpPr>
        <p:spPr>
          <a:xfrm>
            <a:off x="7373350" y="2913100"/>
            <a:ext cx="916500" cy="1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Choice</a:t>
            </a:r>
            <a:endParaRPr/>
          </a:p>
        </p:txBody>
      </p:sp>
      <p:sp>
        <p:nvSpPr>
          <p:cNvPr id="700" name="Google Shape;700;p85"/>
          <p:cNvSpPr txBox="1"/>
          <p:nvPr/>
        </p:nvSpPr>
        <p:spPr>
          <a:xfrm rot="-2274615">
            <a:off x="1135524" y="2112223"/>
            <a:ext cx="684053" cy="1870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Voice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00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Based Learning</a:t>
            </a:r>
            <a:endParaRPr/>
          </a:p>
        </p:txBody>
      </p:sp>
      <p:sp>
        <p:nvSpPr>
          <p:cNvPr id="706" name="Google Shape;706;p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Experiential Learning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Student as expert of their background knowledge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Motivation/Engagement of students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Critical Thinking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Solving Problems relevant to students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Expanding classroom boundaries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737353" cy="2291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7950" y="0"/>
            <a:ext cx="2906051" cy="223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69350"/>
            <a:ext cx="2737353" cy="247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7950" y="2669350"/>
            <a:ext cx="2906051" cy="247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08025" y="1334673"/>
            <a:ext cx="3298851" cy="2474154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87"/>
          <p:cNvSpPr txBox="1"/>
          <p:nvPr/>
        </p:nvSpPr>
        <p:spPr>
          <a:xfrm>
            <a:off x="3762900" y="540275"/>
            <a:ext cx="1618200" cy="5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PBL Continued...</a:t>
            </a:r>
            <a:endParaRPr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00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Arts Integration &amp; Partnerships</a:t>
            </a:r>
            <a:endParaRPr/>
          </a:p>
        </p:txBody>
      </p:sp>
      <p:pic>
        <p:nvPicPr>
          <p:cNvPr id="722" name="Google Shape;722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4300"/>
            <a:ext cx="3465296" cy="181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025" y="3438775"/>
            <a:ext cx="2598976" cy="159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2875" y="3438775"/>
            <a:ext cx="1165768" cy="155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5266" y="1154300"/>
            <a:ext cx="2127035" cy="1595276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88"/>
          <p:cNvSpPr txBox="1"/>
          <p:nvPr/>
        </p:nvSpPr>
        <p:spPr>
          <a:xfrm>
            <a:off x="311700" y="3026800"/>
            <a:ext cx="8892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Science</a:t>
            </a:r>
            <a:endParaRPr b="1"/>
          </a:p>
        </p:txBody>
      </p:sp>
      <p:sp>
        <p:nvSpPr>
          <p:cNvPr id="727" name="Google Shape;727;p88"/>
          <p:cNvSpPr txBox="1"/>
          <p:nvPr/>
        </p:nvSpPr>
        <p:spPr>
          <a:xfrm>
            <a:off x="7450800" y="2749575"/>
            <a:ext cx="16188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Social Studies</a:t>
            </a:r>
            <a:endParaRPr b="1"/>
          </a:p>
        </p:txBody>
      </p:sp>
      <p:sp>
        <p:nvSpPr>
          <p:cNvPr id="728" name="Google Shape;728;p88"/>
          <p:cNvSpPr txBox="1"/>
          <p:nvPr/>
        </p:nvSpPr>
        <p:spPr>
          <a:xfrm>
            <a:off x="6501525" y="4616750"/>
            <a:ext cx="642900" cy="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ELA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2"/>
          <p:cNvSpPr txBox="1"/>
          <p:nvPr>
            <p:ph type="title"/>
          </p:nvPr>
        </p:nvSpPr>
        <p:spPr>
          <a:xfrm>
            <a:off x="265500" y="0"/>
            <a:ext cx="4045200" cy="116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MLK’s Context</a:t>
            </a:r>
            <a:endParaRPr/>
          </a:p>
        </p:txBody>
      </p:sp>
      <p:sp>
        <p:nvSpPr>
          <p:cNvPr id="475" name="Google Shape;475;p6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Middle School in Southeast SF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514 Students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●"/>
            </a:pPr>
            <a:r>
              <a:rPr lang="en" sz="1600">
                <a:solidFill>
                  <a:srgbClr val="FF0000"/>
                </a:solidFill>
              </a:rPr>
              <a:t>23 Content teachers</a:t>
            </a:r>
            <a:endParaRPr sz="1600">
              <a:solidFill>
                <a:srgbClr val="FF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26% English Learners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12% Sped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Population: 37.4% Asian, 29.8% Latino, 12.7% AA, 6.7% </a:t>
            </a:r>
            <a:r>
              <a:rPr lang="en" sz="1600"/>
              <a:t>Filipino</a:t>
            </a:r>
            <a:r>
              <a:rPr lang="en" sz="1600"/>
              <a:t>, 6% </a:t>
            </a:r>
            <a:r>
              <a:rPr lang="en" sz="1600"/>
              <a:t>Two or More</a:t>
            </a:r>
            <a:r>
              <a:rPr lang="en" sz="1600"/>
              <a:t>, 2.3% </a:t>
            </a:r>
            <a:r>
              <a:rPr lang="en" sz="1600"/>
              <a:t>White</a:t>
            </a:r>
            <a:r>
              <a:rPr lang="en" sz="1600"/>
              <a:t>, 2.3% </a:t>
            </a:r>
            <a:r>
              <a:rPr lang="en" sz="1600"/>
              <a:t>Unknown</a:t>
            </a:r>
            <a:r>
              <a:rPr lang="en" sz="1600"/>
              <a:t>, 2.1% </a:t>
            </a:r>
            <a:r>
              <a:rPr lang="en" sz="1600"/>
              <a:t>Native Hawaiian</a:t>
            </a:r>
            <a:r>
              <a:rPr lang="en" sz="1600"/>
              <a:t>, 0.6% Native American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78.3% Socio-economically disadvantaged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6 Period Day (4 + 1)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Community School </a:t>
            </a:r>
            <a:endParaRPr sz="1600"/>
          </a:p>
        </p:txBody>
      </p:sp>
      <p:sp>
        <p:nvSpPr>
          <p:cNvPr id="476" name="Google Shape;476;p6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7" name="Google Shape;47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0" y="1371800"/>
            <a:ext cx="4045199" cy="3292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37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154771" cy="1616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9948" y="177313"/>
            <a:ext cx="2088324" cy="156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9573" y="127500"/>
            <a:ext cx="2154771" cy="1616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00" y="2680563"/>
            <a:ext cx="2154771" cy="1616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1550" y="152402"/>
            <a:ext cx="2154761" cy="1616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07173" y="2680577"/>
            <a:ext cx="2154771" cy="1616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9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49550" y="2680575"/>
            <a:ext cx="2154771" cy="161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9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91925" y="2680575"/>
            <a:ext cx="2154771" cy="1616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155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91"/>
          <p:cNvSpPr/>
          <p:nvPr/>
        </p:nvSpPr>
        <p:spPr>
          <a:xfrm>
            <a:off x="152400" y="0"/>
            <a:ext cx="2434800" cy="1053300"/>
          </a:xfrm>
          <a:prstGeom prst="ellipse">
            <a:avLst/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7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050" y="1757750"/>
            <a:ext cx="2999879" cy="150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0325"/>
            <a:ext cx="5239348" cy="294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7050" y="70325"/>
            <a:ext cx="3042954" cy="168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7050" y="3262500"/>
            <a:ext cx="2999877" cy="182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431847"/>
            <a:ext cx="3042954" cy="17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2950" y="3488250"/>
            <a:ext cx="2974100" cy="168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4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Outcomes</a:t>
            </a:r>
            <a:endParaRPr/>
          </a:p>
        </p:txBody>
      </p:sp>
      <p:sp>
        <p:nvSpPr>
          <p:cNvPr id="772" name="Google Shape;772;p9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5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8" name="Google Shape;778;p9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675" y="718075"/>
            <a:ext cx="8776726" cy="3742525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95"/>
          <p:cNvSpPr txBox="1"/>
          <p:nvPr/>
        </p:nvSpPr>
        <p:spPr>
          <a:xfrm>
            <a:off x="2285100" y="177475"/>
            <a:ext cx="64293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MLK 5-Year </a:t>
            </a:r>
            <a:r>
              <a:rPr b="1" lang="en"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Suspension Data: 2013-2018</a:t>
            </a:r>
            <a:endParaRPr b="1" sz="240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95"/>
          <p:cNvSpPr/>
          <p:nvPr/>
        </p:nvSpPr>
        <p:spPr>
          <a:xfrm>
            <a:off x="4068300" y="1730375"/>
            <a:ext cx="4221600" cy="27303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95"/>
          <p:cNvSpPr txBox="1"/>
          <p:nvPr/>
        </p:nvSpPr>
        <p:spPr>
          <a:xfrm>
            <a:off x="4170025" y="1826125"/>
            <a:ext cx="40128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SEL Whole School Approach</a:t>
            </a:r>
            <a:endParaRPr b="1" sz="22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6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7" name="Google Shape;787;p9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775" y="801650"/>
            <a:ext cx="8328474" cy="3834850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96"/>
          <p:cNvSpPr txBox="1"/>
          <p:nvPr/>
        </p:nvSpPr>
        <p:spPr>
          <a:xfrm>
            <a:off x="2610400" y="129950"/>
            <a:ext cx="62130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MLK 6-Year Referral Data: 2012-2018</a:t>
            </a:r>
            <a:endParaRPr/>
          </a:p>
        </p:txBody>
      </p:sp>
      <p:sp>
        <p:nvSpPr>
          <p:cNvPr id="789" name="Google Shape;789;p96"/>
          <p:cNvSpPr/>
          <p:nvPr/>
        </p:nvSpPr>
        <p:spPr>
          <a:xfrm>
            <a:off x="4431550" y="1903375"/>
            <a:ext cx="3790200" cy="26589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96"/>
          <p:cNvSpPr txBox="1"/>
          <p:nvPr/>
        </p:nvSpPr>
        <p:spPr>
          <a:xfrm>
            <a:off x="4431550" y="1969700"/>
            <a:ext cx="3790200" cy="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SEL Whole School Approach</a:t>
            </a:r>
            <a:endParaRPr b="1" sz="17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97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6" name="Google Shape;796;p97"/>
          <p:cNvSpPr txBox="1"/>
          <p:nvPr>
            <p:ph idx="4294967295" type="title"/>
          </p:nvPr>
        </p:nvSpPr>
        <p:spPr>
          <a:xfrm>
            <a:off x="2217125" y="290600"/>
            <a:ext cx="6747600" cy="62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MLK SBAC English Language Arts: 2014 - 2018 </a:t>
            </a:r>
            <a:endParaRPr b="0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uage Arts Assessment</a:t>
            </a:r>
            <a:endParaRPr/>
          </a:p>
        </p:txBody>
      </p:sp>
      <p:sp>
        <p:nvSpPr>
          <p:cNvPr id="797" name="Google Shape;797;p97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8" name="Google Shape;798;p9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550" y="784600"/>
            <a:ext cx="4709750" cy="393755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97"/>
          <p:cNvSpPr txBox="1"/>
          <p:nvPr/>
        </p:nvSpPr>
        <p:spPr>
          <a:xfrm>
            <a:off x="1942100" y="1642138"/>
            <a:ext cx="23733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0000"/>
                </a:solidFill>
              </a:rPr>
              <a:t>SEL Whole School Approach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800" name="Google Shape;800;p97"/>
          <p:cNvSpPr/>
          <p:nvPr/>
        </p:nvSpPr>
        <p:spPr>
          <a:xfrm>
            <a:off x="1942100" y="1612800"/>
            <a:ext cx="3006900" cy="30237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97"/>
          <p:cNvSpPr txBox="1"/>
          <p:nvPr/>
        </p:nvSpPr>
        <p:spPr>
          <a:xfrm>
            <a:off x="5521125" y="1075200"/>
            <a:ext cx="3218100" cy="31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D00D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SBAC English Language Arts increased </a:t>
            </a:r>
            <a:r>
              <a:rPr b="1" lang="en" sz="2200">
                <a:solidFill>
                  <a:srgbClr val="FFA1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9%</a:t>
            </a:r>
            <a:r>
              <a:rPr b="1" lang="en" sz="2200">
                <a:solidFill>
                  <a:srgbClr val="2D00D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</a:t>
            </a:r>
            <a:endParaRPr b="1" sz="2200">
              <a:solidFill>
                <a:srgbClr val="2D00D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2D00D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7% more than other SF middle schools</a:t>
            </a:r>
            <a:endParaRPr b="1" sz="2200">
              <a:solidFill>
                <a:srgbClr val="2D00D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A1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23%</a:t>
            </a:r>
            <a:r>
              <a:rPr lang="en" sz="2200">
                <a:solidFill>
                  <a:srgbClr val="2D00D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of 8th graders increased</a:t>
            </a:r>
            <a:endParaRPr sz="2200">
              <a:solidFill>
                <a:srgbClr val="2D00D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A1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10%</a:t>
            </a:r>
            <a:r>
              <a:rPr lang="en" sz="2200">
                <a:solidFill>
                  <a:srgbClr val="2D00D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of African Americans</a:t>
            </a:r>
            <a:endParaRPr sz="2200">
              <a:solidFill>
                <a:srgbClr val="2D00D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A1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10%</a:t>
            </a:r>
            <a:r>
              <a:rPr lang="en" sz="2200">
                <a:solidFill>
                  <a:srgbClr val="2D00D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gains in each cohort</a:t>
            </a:r>
            <a:endParaRPr sz="2200">
              <a:solidFill>
                <a:srgbClr val="2D00D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98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7" name="Google Shape;807;p98"/>
          <p:cNvSpPr txBox="1"/>
          <p:nvPr>
            <p:ph idx="4294967295" type="title"/>
          </p:nvPr>
        </p:nvSpPr>
        <p:spPr>
          <a:xfrm>
            <a:off x="2209125" y="72925"/>
            <a:ext cx="6450600" cy="7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MLK SBAC Math: 2014 - 2018 </a:t>
            </a:r>
            <a:endParaRPr/>
          </a:p>
        </p:txBody>
      </p:sp>
      <p:sp>
        <p:nvSpPr>
          <p:cNvPr id="808" name="Google Shape;808;p98"/>
          <p:cNvSpPr txBox="1"/>
          <p:nvPr>
            <p:ph idx="12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9" name="Google Shape;809;p9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032" y="839125"/>
            <a:ext cx="4515743" cy="37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98"/>
          <p:cNvSpPr/>
          <p:nvPr/>
        </p:nvSpPr>
        <p:spPr>
          <a:xfrm>
            <a:off x="1791275" y="1583725"/>
            <a:ext cx="2789400" cy="29496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98"/>
          <p:cNvSpPr txBox="1"/>
          <p:nvPr/>
        </p:nvSpPr>
        <p:spPr>
          <a:xfrm>
            <a:off x="1791275" y="1583713"/>
            <a:ext cx="2146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SEL Whole School Approach</a:t>
            </a:r>
            <a:endParaRPr sz="1100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12" name="Google Shape;812;p98"/>
          <p:cNvSpPr txBox="1"/>
          <p:nvPr/>
        </p:nvSpPr>
        <p:spPr>
          <a:xfrm>
            <a:off x="5065375" y="653850"/>
            <a:ext cx="3594300" cy="373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D00D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SBAC MATH increased </a:t>
            </a:r>
            <a:r>
              <a:rPr b="1" lang="en" sz="2400">
                <a:solidFill>
                  <a:srgbClr val="FFA1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9%</a:t>
            </a:r>
            <a:r>
              <a:rPr b="1" lang="en" sz="2400">
                <a:solidFill>
                  <a:srgbClr val="2D00D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</a:t>
            </a:r>
            <a:endParaRPr b="1" sz="2400">
              <a:solidFill>
                <a:srgbClr val="2D00D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D00D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7% more than other SF middle schools</a:t>
            </a:r>
            <a:endParaRPr b="1" sz="2400">
              <a:solidFill>
                <a:srgbClr val="2D00D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A1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14%</a:t>
            </a:r>
            <a:r>
              <a:rPr lang="en" sz="2400">
                <a:solidFill>
                  <a:srgbClr val="2D00D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of 8th graders increased</a:t>
            </a:r>
            <a:endParaRPr sz="2400">
              <a:solidFill>
                <a:srgbClr val="2D00D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A1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11%</a:t>
            </a:r>
            <a:r>
              <a:rPr lang="en" sz="2400">
                <a:solidFill>
                  <a:srgbClr val="2D00D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of African Americans</a:t>
            </a:r>
            <a:endParaRPr sz="2400">
              <a:solidFill>
                <a:srgbClr val="2D00D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A1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10%</a:t>
            </a:r>
            <a:r>
              <a:rPr lang="en" sz="2400">
                <a:solidFill>
                  <a:srgbClr val="2D00D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gains in each cohort</a:t>
            </a:r>
            <a:endParaRPr sz="2400">
              <a:solidFill>
                <a:srgbClr val="2D00D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3"/>
          <p:cNvSpPr/>
          <p:nvPr/>
        </p:nvSpPr>
        <p:spPr>
          <a:xfrm>
            <a:off x="6052950" y="3020550"/>
            <a:ext cx="810000" cy="767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63"/>
          <p:cNvSpPr txBox="1"/>
          <p:nvPr/>
        </p:nvSpPr>
        <p:spPr>
          <a:xfrm>
            <a:off x="6209250" y="3246300"/>
            <a:ext cx="497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C.S.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484" name="Google Shape;484;p63"/>
          <p:cNvCxnSpPr>
            <a:stCxn id="482" idx="7"/>
          </p:cNvCxnSpPr>
          <p:nvPr/>
        </p:nvCxnSpPr>
        <p:spPr>
          <a:xfrm flipH="1" rot="10800000">
            <a:off x="6744328" y="2054389"/>
            <a:ext cx="502200" cy="1078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5" name="Google Shape;485;p63"/>
          <p:cNvSpPr txBox="1"/>
          <p:nvPr/>
        </p:nvSpPr>
        <p:spPr>
          <a:xfrm rot="-3924490">
            <a:off x="6167432" y="2091206"/>
            <a:ext cx="1231283" cy="6801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Teaching &amp; Learning</a:t>
            </a:r>
            <a:endParaRPr b="1"/>
          </a:p>
        </p:txBody>
      </p:sp>
      <p:sp>
        <p:nvSpPr>
          <p:cNvPr id="486" name="Google Shape;486;p63"/>
          <p:cNvSpPr/>
          <p:nvPr/>
        </p:nvSpPr>
        <p:spPr>
          <a:xfrm>
            <a:off x="6877050" y="562450"/>
            <a:ext cx="2133300" cy="14919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Partners In School Innovation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New Tech Network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YCBA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JRAP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SF Jazz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SF Film Society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Walt Disney Museum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Presidio Trust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SFPC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MindCatcher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Identity Devel (?)</a:t>
            </a:r>
            <a:endParaRPr sz="800"/>
          </a:p>
        </p:txBody>
      </p:sp>
      <p:cxnSp>
        <p:nvCxnSpPr>
          <p:cNvPr id="487" name="Google Shape;487;p63"/>
          <p:cNvCxnSpPr>
            <a:endCxn id="488" idx="5"/>
          </p:cNvCxnSpPr>
          <p:nvPr/>
        </p:nvCxnSpPr>
        <p:spPr>
          <a:xfrm rot="10800000">
            <a:off x="5412487" y="1925746"/>
            <a:ext cx="896100" cy="11517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8" name="Google Shape;488;p63"/>
          <p:cNvSpPr/>
          <p:nvPr/>
        </p:nvSpPr>
        <p:spPr>
          <a:xfrm>
            <a:off x="3253850" y="58000"/>
            <a:ext cx="2529000" cy="21882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63"/>
          <p:cNvSpPr txBox="1"/>
          <p:nvPr/>
        </p:nvSpPr>
        <p:spPr>
          <a:xfrm>
            <a:off x="3555300" y="168100"/>
            <a:ext cx="20148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Healthough 360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BVHF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Bayview YMCA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Huckleberry Youth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Legacy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3rd Street  Youth Clinic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Young Community Developer 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Mentoring for Success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Presidio YMCA Bikes Program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SF Food Bank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UOP Dental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Bay Area Scores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SNS</a:t>
            </a:r>
            <a:endParaRPr sz="800"/>
          </a:p>
        </p:txBody>
      </p:sp>
      <p:cxnSp>
        <p:nvCxnSpPr>
          <p:cNvPr id="490" name="Google Shape;490;p63"/>
          <p:cNvCxnSpPr>
            <a:stCxn id="482" idx="2"/>
          </p:cNvCxnSpPr>
          <p:nvPr/>
        </p:nvCxnSpPr>
        <p:spPr>
          <a:xfrm rot="10800000">
            <a:off x="2515050" y="2139600"/>
            <a:ext cx="3537900" cy="12645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1" name="Google Shape;491;p63"/>
          <p:cNvSpPr/>
          <p:nvPr/>
        </p:nvSpPr>
        <p:spPr>
          <a:xfrm>
            <a:off x="511625" y="775575"/>
            <a:ext cx="2344500" cy="1861200"/>
          </a:xfrm>
          <a:prstGeom prst="parallelogram">
            <a:avLst>
              <a:gd fmla="val 25000" name="adj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63"/>
          <p:cNvSpPr txBox="1"/>
          <p:nvPr/>
        </p:nvSpPr>
        <p:spPr>
          <a:xfrm>
            <a:off x="829025" y="1173425"/>
            <a:ext cx="16056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Bayview Beacon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JCYC ETS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USF College Access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UTB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Ultimate Impact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Y-Bike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Spark</a:t>
            </a:r>
            <a:endParaRPr sz="800"/>
          </a:p>
        </p:txBody>
      </p:sp>
      <p:cxnSp>
        <p:nvCxnSpPr>
          <p:cNvPr id="493" name="Google Shape;493;p63"/>
          <p:cNvCxnSpPr>
            <a:stCxn id="483" idx="1"/>
            <a:endCxn id="483" idx="1"/>
          </p:cNvCxnSpPr>
          <p:nvPr/>
        </p:nvCxnSpPr>
        <p:spPr>
          <a:xfrm>
            <a:off x="6209250" y="34041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4" name="Google Shape;494;p63"/>
          <p:cNvCxnSpPr/>
          <p:nvPr/>
        </p:nvCxnSpPr>
        <p:spPr>
          <a:xfrm rot="10800000">
            <a:off x="2628625" y="3603125"/>
            <a:ext cx="3523800" cy="852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5" name="Google Shape;495;p63"/>
          <p:cNvSpPr/>
          <p:nvPr/>
        </p:nvSpPr>
        <p:spPr>
          <a:xfrm>
            <a:off x="829025" y="2715125"/>
            <a:ext cx="1861200" cy="18612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63"/>
          <p:cNvSpPr txBox="1"/>
          <p:nvPr/>
        </p:nvSpPr>
        <p:spPr>
          <a:xfrm>
            <a:off x="884675" y="3020550"/>
            <a:ext cx="17499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Bayview Beacon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YCD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PPS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Portola Family Connections 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Hang To (Vietnamese School)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Tzu Chi (Chinese School)</a:t>
            </a:r>
            <a:endParaRPr sz="800"/>
          </a:p>
        </p:txBody>
      </p:sp>
      <p:sp>
        <p:nvSpPr>
          <p:cNvPr id="497" name="Google Shape;497;p63"/>
          <p:cNvSpPr/>
          <p:nvPr/>
        </p:nvSpPr>
        <p:spPr>
          <a:xfrm>
            <a:off x="7360150" y="2480600"/>
            <a:ext cx="1676700" cy="18612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63"/>
          <p:cNvSpPr txBox="1"/>
          <p:nvPr/>
        </p:nvSpPr>
        <p:spPr>
          <a:xfrm>
            <a:off x="7360150" y="2543075"/>
            <a:ext cx="1605600" cy="16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Spark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Bayview Beacon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YCD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JCYC ETA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USF College Access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Avid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SF Ed Fund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Google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Woodland Cum</a:t>
            </a:r>
            <a:endParaRPr sz="80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00"/>
              <a:t>Collective Impact</a:t>
            </a:r>
            <a:endParaRPr sz="800"/>
          </a:p>
        </p:txBody>
      </p:sp>
      <p:cxnSp>
        <p:nvCxnSpPr>
          <p:cNvPr id="499" name="Google Shape;499;p63"/>
          <p:cNvCxnSpPr>
            <a:stCxn id="482" idx="4"/>
          </p:cNvCxnSpPr>
          <p:nvPr/>
        </p:nvCxnSpPr>
        <p:spPr>
          <a:xfrm flipH="1" rot="-5400000">
            <a:off x="6710100" y="3535500"/>
            <a:ext cx="412200" cy="916500"/>
          </a:xfrm>
          <a:prstGeom prst="bentConnector2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0" name="Google Shape;500;p63"/>
          <p:cNvSpPr txBox="1"/>
          <p:nvPr/>
        </p:nvSpPr>
        <p:spPr>
          <a:xfrm>
            <a:off x="2856125" y="3688325"/>
            <a:ext cx="16767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Family Partnerships</a:t>
            </a:r>
            <a:endParaRPr b="1" sz="1200"/>
          </a:p>
        </p:txBody>
      </p:sp>
      <p:sp>
        <p:nvSpPr>
          <p:cNvPr id="501" name="Google Shape;501;p63"/>
          <p:cNvSpPr txBox="1"/>
          <p:nvPr/>
        </p:nvSpPr>
        <p:spPr>
          <a:xfrm>
            <a:off x="5997150" y="4199850"/>
            <a:ext cx="14874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College, Career &amp; Transitions</a:t>
            </a:r>
            <a:endParaRPr b="1" sz="1200"/>
          </a:p>
        </p:txBody>
      </p:sp>
      <p:sp>
        <p:nvSpPr>
          <p:cNvPr id="502" name="Google Shape;502;p63"/>
          <p:cNvSpPr txBox="1"/>
          <p:nvPr/>
        </p:nvSpPr>
        <p:spPr>
          <a:xfrm rot="1089574">
            <a:off x="2763000" y="2241748"/>
            <a:ext cx="1756697" cy="4973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Expanded Learning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3" name="Google Shape;503;p63"/>
          <p:cNvSpPr txBox="1"/>
          <p:nvPr/>
        </p:nvSpPr>
        <p:spPr>
          <a:xfrm rot="3042270">
            <a:off x="5270806" y="2206015"/>
            <a:ext cx="1389345" cy="2701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Behavioral Health</a:t>
            </a:r>
            <a:endParaRPr b="1" sz="12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817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904875"/>
            <a:ext cx="762000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00"/>
          <p:cNvSpPr txBox="1"/>
          <p:nvPr>
            <p:ph type="title"/>
          </p:nvPr>
        </p:nvSpPr>
        <p:spPr>
          <a:xfrm>
            <a:off x="490250" y="450150"/>
            <a:ext cx="77313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Michael Essien, Principal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MLK Middle School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350 Girard Street, San Francisco, CA 94134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Phone: (415) 828-7112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hlinkClick r:id="rId3"/>
              </a:rPr>
              <a:t>EssienM@sfusd.edu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Follow on Twitter: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@MichaelCEssien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@MLK_MS 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4"/>
          <p:cNvSpPr txBox="1"/>
          <p:nvPr>
            <p:ph idx="4294967295" type="sldNum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9" name="Google Shape;509;p64"/>
          <p:cNvSpPr txBox="1"/>
          <p:nvPr/>
        </p:nvSpPr>
        <p:spPr>
          <a:xfrm>
            <a:off x="378650" y="1351225"/>
            <a:ext cx="90765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latin typeface="Roboto Condensed"/>
                <a:ea typeface="Roboto Condensed"/>
                <a:cs typeface="Roboto Condensed"/>
                <a:sym typeface="Roboto Condensed"/>
              </a:rPr>
              <a:t>Principal 							Community School Coordinator </a:t>
            </a:r>
            <a:endParaRPr b="1" sz="2400" u="sng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0" name="Google Shape;510;p64"/>
          <p:cNvSpPr txBox="1"/>
          <p:nvPr/>
        </p:nvSpPr>
        <p:spPr>
          <a:xfrm>
            <a:off x="330350" y="1763588"/>
            <a:ext cx="90765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D85C6"/>
                </a:solidFill>
              </a:rPr>
              <a:t>Equity &amp; Social Justice				Equity &amp; Social Justice </a:t>
            </a:r>
            <a:endParaRPr b="1" sz="1800">
              <a:solidFill>
                <a:srgbClr val="3D85C6"/>
              </a:solidFill>
            </a:endParaRPr>
          </a:p>
        </p:txBody>
      </p:sp>
      <p:sp>
        <p:nvSpPr>
          <p:cNvPr id="511" name="Google Shape;511;p64"/>
          <p:cNvSpPr txBox="1"/>
          <p:nvPr/>
        </p:nvSpPr>
        <p:spPr>
          <a:xfrm>
            <a:off x="344900" y="2175825"/>
            <a:ext cx="90474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9800"/>
                </a:solidFill>
              </a:rPr>
              <a:t>Whole Student						Healthier Families = </a:t>
            </a:r>
            <a:endParaRPr b="1" sz="1800">
              <a:solidFill>
                <a:srgbClr val="FF9800"/>
              </a:solidFill>
            </a:endParaRPr>
          </a:p>
          <a:p>
            <a:pPr indent="457200" lvl="0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9800"/>
                </a:solidFill>
              </a:rPr>
              <a:t>Youth are better able to learn</a:t>
            </a:r>
            <a:endParaRPr b="1" sz="1800">
              <a:solidFill>
                <a:srgbClr val="FF9800"/>
              </a:solidFill>
            </a:endParaRPr>
          </a:p>
        </p:txBody>
      </p:sp>
      <p:sp>
        <p:nvSpPr>
          <p:cNvPr id="512" name="Google Shape;512;p64"/>
          <p:cNvSpPr txBox="1"/>
          <p:nvPr/>
        </p:nvSpPr>
        <p:spPr>
          <a:xfrm>
            <a:off x="344900" y="2795175"/>
            <a:ext cx="90474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D85C6"/>
                </a:solidFill>
              </a:rPr>
              <a:t>Teacher/Student relationship is	 	Magic happens in the classroom </a:t>
            </a:r>
            <a:endParaRPr b="1" sz="180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D85C6"/>
                </a:solidFill>
              </a:rPr>
              <a:t>most important</a:t>
            </a:r>
            <a:endParaRPr b="1" sz="1800">
              <a:solidFill>
                <a:srgbClr val="3D85C6"/>
              </a:solidFill>
            </a:endParaRPr>
          </a:p>
        </p:txBody>
      </p:sp>
      <p:sp>
        <p:nvSpPr>
          <p:cNvPr id="513" name="Google Shape;513;p64"/>
          <p:cNvSpPr txBox="1"/>
          <p:nvPr/>
        </p:nvSpPr>
        <p:spPr>
          <a:xfrm>
            <a:off x="344900" y="3472725"/>
            <a:ext cx="8863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9800"/>
                </a:solidFill>
                <a:latin typeface="Roboto"/>
                <a:ea typeface="Roboto"/>
                <a:cs typeface="Roboto"/>
                <a:sym typeface="Roboto"/>
              </a:rPr>
              <a:t>Strategic Thinking &amp; Distributed 		Listening, Learning &amp; Supporting ALL </a:t>
            </a:r>
            <a:endParaRPr b="1" sz="1800">
              <a:solidFill>
                <a:srgbClr val="FF98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9800"/>
                </a:solidFill>
                <a:latin typeface="Roboto"/>
                <a:ea typeface="Roboto"/>
                <a:cs typeface="Roboto"/>
                <a:sym typeface="Roboto"/>
              </a:rPr>
              <a:t>Leadership </a:t>
            </a:r>
            <a:endParaRPr b="1" sz="1800">
              <a:solidFill>
                <a:srgbClr val="FF98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4" name="Google Shape;514;p64"/>
          <p:cNvSpPr txBox="1"/>
          <p:nvPr/>
        </p:nvSpPr>
        <p:spPr>
          <a:xfrm>
            <a:off x="344900" y="4097325"/>
            <a:ext cx="8863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D85C6"/>
                </a:solidFill>
              </a:rPr>
              <a:t>Relational Trust						Connector across ALL Stakeholders </a:t>
            </a:r>
            <a:endParaRPr b="1" sz="180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D85C6"/>
                </a:solidFill>
              </a:rPr>
              <a:t>Community Mapping</a:t>
            </a:r>
            <a:endParaRPr b="1" sz="1800">
              <a:solidFill>
                <a:srgbClr val="3D85C6"/>
              </a:solidFill>
            </a:endParaRPr>
          </a:p>
        </p:txBody>
      </p:sp>
      <p:sp>
        <p:nvSpPr>
          <p:cNvPr id="515" name="Google Shape;515;p64"/>
          <p:cNvSpPr txBox="1"/>
          <p:nvPr/>
        </p:nvSpPr>
        <p:spPr>
          <a:xfrm>
            <a:off x="41500" y="0"/>
            <a:ext cx="9076500" cy="12114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6000">
                <a:latin typeface="Roboto Condensed"/>
                <a:ea typeface="Roboto Condensed"/>
                <a:cs typeface="Roboto Condensed"/>
                <a:sym typeface="Roboto Condensed"/>
              </a:rPr>
              <a:t>Mindsets</a:t>
            </a:r>
            <a:endParaRPr b="1" i="1" sz="6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6" name="Google Shape;516;p64"/>
          <p:cNvSpPr/>
          <p:nvPr/>
        </p:nvSpPr>
        <p:spPr>
          <a:xfrm>
            <a:off x="-299800" y="2679675"/>
            <a:ext cx="8547900" cy="898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5"/>
          <p:cNvSpPr txBox="1"/>
          <p:nvPr>
            <p:ph idx="4294967295" type="title"/>
          </p:nvPr>
        </p:nvSpPr>
        <p:spPr>
          <a:xfrm>
            <a:off x="0" y="0"/>
            <a:ext cx="9144000" cy="1128900"/>
          </a:xfrm>
          <a:prstGeom prst="rect">
            <a:avLst/>
          </a:prstGeom>
          <a:solidFill>
            <a:srgbClr val="B6D7A8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6000">
                <a:solidFill>
                  <a:srgbClr val="000000"/>
                </a:solidFill>
              </a:rPr>
              <a:t>Mindsets continued...</a:t>
            </a:r>
            <a:endParaRPr/>
          </a:p>
        </p:txBody>
      </p:sp>
      <p:sp>
        <p:nvSpPr>
          <p:cNvPr id="522" name="Google Shape;522;p65"/>
          <p:cNvSpPr txBox="1"/>
          <p:nvPr>
            <p:ph idx="4294967295" type="sldNum"/>
          </p:nvPr>
        </p:nvSpPr>
        <p:spPr>
          <a:xfrm>
            <a:off x="7782950" y="4636500"/>
            <a:ext cx="14874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3" name="Google Shape;523;p65"/>
          <p:cNvSpPr txBox="1"/>
          <p:nvPr/>
        </p:nvSpPr>
        <p:spPr>
          <a:xfrm>
            <a:off x="194000" y="1336725"/>
            <a:ext cx="90765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783F04"/>
                </a:solidFill>
                <a:latin typeface="Roboto"/>
                <a:ea typeface="Roboto"/>
                <a:cs typeface="Roboto"/>
                <a:sym typeface="Roboto"/>
              </a:rPr>
              <a:t>Pre - Community Schools</a:t>
            </a:r>
            <a:r>
              <a:rPr b="1" lang="en" sz="2400">
                <a:latin typeface="Roboto"/>
                <a:ea typeface="Roboto"/>
                <a:cs typeface="Roboto"/>
                <a:sym typeface="Roboto"/>
              </a:rPr>
              <a:t>			</a:t>
            </a:r>
            <a:r>
              <a:rPr b="1" lang="en" sz="2400">
                <a:solidFill>
                  <a:srgbClr val="1E971D"/>
                </a:solidFill>
                <a:latin typeface="Roboto"/>
                <a:ea typeface="Roboto"/>
                <a:cs typeface="Roboto"/>
                <a:sym typeface="Roboto"/>
              </a:rPr>
              <a:t>Current (2015-16 to now)</a:t>
            </a:r>
            <a:endParaRPr b="1" sz="2400">
              <a:solidFill>
                <a:srgbClr val="1E97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4" name="Google Shape;524;p65"/>
          <p:cNvSpPr txBox="1"/>
          <p:nvPr/>
        </p:nvSpPr>
        <p:spPr>
          <a:xfrm>
            <a:off x="164950" y="1787025"/>
            <a:ext cx="4533300" cy="5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b="1" lang="en" sz="2000">
                <a:solidFill>
                  <a:srgbClr val="783F0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Teachers were Social Workers </a:t>
            </a:r>
            <a:endParaRPr b="1" sz="2000">
              <a:solidFill>
                <a:srgbClr val="783F0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5" name="Google Shape;525;p65"/>
          <p:cNvSpPr txBox="1"/>
          <p:nvPr/>
        </p:nvSpPr>
        <p:spPr>
          <a:xfrm>
            <a:off x="4717650" y="1787025"/>
            <a:ext cx="4533300" cy="5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b="1" lang="en" sz="2000">
                <a:solidFill>
                  <a:srgbClr val="1E971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Over 40 Community Partners on site = $2.3 million </a:t>
            </a:r>
            <a:endParaRPr b="1" sz="2000">
              <a:solidFill>
                <a:srgbClr val="1E971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6" name="Google Shape;526;p65"/>
          <p:cNvSpPr txBox="1"/>
          <p:nvPr/>
        </p:nvSpPr>
        <p:spPr>
          <a:xfrm>
            <a:off x="164950" y="2604475"/>
            <a:ext cx="4533300" cy="5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b="1" lang="en" sz="2000">
                <a:solidFill>
                  <a:srgbClr val="783F0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Different parts of the school working in SILOS</a:t>
            </a:r>
            <a:endParaRPr b="1" sz="2000">
              <a:solidFill>
                <a:srgbClr val="783F0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7" name="Google Shape;527;p65"/>
          <p:cNvSpPr txBox="1"/>
          <p:nvPr/>
        </p:nvSpPr>
        <p:spPr>
          <a:xfrm>
            <a:off x="4688700" y="2499375"/>
            <a:ext cx="4591200" cy="5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b="1" lang="en" sz="2000">
                <a:solidFill>
                  <a:srgbClr val="1E971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Different parts of the school working TOGETHER</a:t>
            </a:r>
            <a:r>
              <a:rPr b="1" lang="en" sz="2000">
                <a:solidFill>
                  <a:srgbClr val="1E971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b="1" sz="2000">
              <a:solidFill>
                <a:srgbClr val="1E971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8" name="Google Shape;528;p65"/>
          <p:cNvSpPr txBox="1"/>
          <p:nvPr/>
        </p:nvSpPr>
        <p:spPr>
          <a:xfrm>
            <a:off x="164950" y="3343800"/>
            <a:ext cx="4533300" cy="5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b="1" lang="en" sz="2000">
                <a:solidFill>
                  <a:srgbClr val="783F0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Only 9 (out of 23) teachers retained at MLK</a:t>
            </a:r>
            <a:endParaRPr b="1" sz="2000">
              <a:solidFill>
                <a:srgbClr val="783F0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9" name="Google Shape;529;p65"/>
          <p:cNvSpPr txBox="1"/>
          <p:nvPr/>
        </p:nvSpPr>
        <p:spPr>
          <a:xfrm>
            <a:off x="4717650" y="3343800"/>
            <a:ext cx="4533300" cy="5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b="1" lang="en" sz="2000">
                <a:solidFill>
                  <a:srgbClr val="1E971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22 (out of 23) teachers retained at MLK</a:t>
            </a:r>
            <a:endParaRPr b="1" sz="2000">
              <a:solidFill>
                <a:srgbClr val="1E971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30" name="Google Shape;530;p65"/>
          <p:cNvSpPr txBox="1"/>
          <p:nvPr/>
        </p:nvSpPr>
        <p:spPr>
          <a:xfrm>
            <a:off x="164950" y="3973925"/>
            <a:ext cx="4533300" cy="5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b="1" lang="en" sz="2000">
                <a:solidFill>
                  <a:srgbClr val="783F0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Only </a:t>
            </a:r>
            <a:r>
              <a:rPr b="1" lang="en" sz="3000" u="sng">
                <a:solidFill>
                  <a:srgbClr val="783F0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30</a:t>
            </a:r>
            <a:r>
              <a:rPr b="1" lang="en" sz="2000">
                <a:solidFill>
                  <a:srgbClr val="783F0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students received additional support</a:t>
            </a:r>
            <a:r>
              <a:rPr b="1" lang="en" sz="2000">
                <a:solidFill>
                  <a:srgbClr val="783F0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b="1" sz="2000">
              <a:solidFill>
                <a:srgbClr val="783F0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31" name="Google Shape;531;p65"/>
          <p:cNvSpPr txBox="1"/>
          <p:nvPr/>
        </p:nvSpPr>
        <p:spPr>
          <a:xfrm>
            <a:off x="4717650" y="3831750"/>
            <a:ext cx="45333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1000"/>
              </a:spcAft>
              <a:buNone/>
            </a:pPr>
            <a:r>
              <a:rPr b="1" lang="en" sz="2000">
                <a:solidFill>
                  <a:srgbClr val="1E971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Over </a:t>
            </a:r>
            <a:r>
              <a:rPr b="1" lang="en" sz="2400" u="sng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380</a:t>
            </a:r>
            <a:r>
              <a:rPr b="1" lang="en" sz="2000">
                <a:solidFill>
                  <a:srgbClr val="1E971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students are receiving additional academic, health and mental health support</a:t>
            </a:r>
            <a:r>
              <a:rPr b="1" lang="en" sz="2000">
                <a:solidFill>
                  <a:srgbClr val="1E971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b="1" sz="2000">
              <a:solidFill>
                <a:srgbClr val="1E971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6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14-11-9</a:t>
            </a:r>
            <a:endParaRPr/>
          </a:p>
        </p:txBody>
      </p:sp>
      <p:sp>
        <p:nvSpPr>
          <p:cNvPr id="537" name="Google Shape;537;p6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assroomhelp" id="542" name="Google Shape;54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5350" y="444450"/>
            <a:ext cx="5673300" cy="425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Back to Back Yearly Grade Level Comparisons</a:t>
            </a:r>
            <a:endParaRPr/>
          </a:p>
        </p:txBody>
      </p:sp>
      <p:sp>
        <p:nvSpPr>
          <p:cNvPr id="548" name="Google Shape;548;p6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6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50" name="Google Shape;55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950" y="1219000"/>
            <a:ext cx="3872800" cy="31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82721"/>
            <a:ext cx="3872800" cy="3286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Apothecary">
  <a:themeElements>
    <a:clrScheme name="Apothecary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