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6" r:id="rId2"/>
    <p:sldId id="274" r:id="rId3"/>
    <p:sldId id="282" r:id="rId4"/>
    <p:sldId id="288" r:id="rId5"/>
    <p:sldId id="289" r:id="rId6"/>
    <p:sldId id="290" r:id="rId7"/>
    <p:sldId id="291" r:id="rId8"/>
    <p:sldId id="283" r:id="rId9"/>
    <p:sldId id="286" r:id="rId10"/>
    <p:sldId id="287" r:id="rId11"/>
    <p:sldId id="292" r:id="rId12"/>
    <p:sldId id="297" r:id="rId13"/>
    <p:sldId id="293" r:id="rId14"/>
    <p:sldId id="302" r:id="rId15"/>
    <p:sldId id="305" r:id="rId16"/>
    <p:sldId id="304" r:id="rId17"/>
    <p:sldId id="303" r:id="rId18"/>
    <p:sldId id="281" r:id="rId19"/>
    <p:sldId id="306" r:id="rId20"/>
    <p:sldId id="295" r:id="rId21"/>
    <p:sldId id="307" r:id="rId22"/>
    <p:sldId id="300" r:id="rId23"/>
    <p:sldId id="301" r:id="rId24"/>
    <p:sldId id="299" r:id="rId25"/>
    <p:sldId id="308" r:id="rId2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38" autoAdjust="0"/>
    <p:restoredTop sz="73752" autoAdjust="0"/>
  </p:normalViewPr>
  <p:slideViewPr>
    <p:cSldViewPr>
      <p:cViewPr>
        <p:scale>
          <a:sx n="66" d="100"/>
          <a:sy n="66" d="100"/>
        </p:scale>
        <p:origin x="-1424" y="14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chemeClr val="accent6"/>
            </a:solidFill>
          </c:spPr>
          <c:invertIfNegative val="0"/>
          <c:dLbls>
            <c:showLegendKey val="0"/>
            <c:showVal val="1"/>
            <c:showCatName val="0"/>
            <c:showSerName val="0"/>
            <c:showPercent val="0"/>
            <c:showBubbleSize val="0"/>
            <c:showLeaderLines val="0"/>
          </c:dLbls>
          <c:trendline>
            <c:trendlineType val="linear"/>
            <c:dispRSqr val="0"/>
            <c:dispEq val="0"/>
          </c:trendline>
          <c:cat>
            <c:strRef>
              <c:f>'T2 data'!$A$4:$A$8</c:f>
              <c:strCache>
                <c:ptCount val="5"/>
                <c:pt idx="0">
                  <c:v>2008-09</c:v>
                </c:pt>
                <c:pt idx="1">
                  <c:v>2009-10</c:v>
                </c:pt>
                <c:pt idx="2">
                  <c:v>2010-11</c:v>
                </c:pt>
                <c:pt idx="3">
                  <c:v>2011-12</c:v>
                </c:pt>
                <c:pt idx="4">
                  <c:v>2012-13</c:v>
                </c:pt>
              </c:strCache>
            </c:strRef>
          </c:cat>
          <c:val>
            <c:numRef>
              <c:f>'T2 data'!$B$4:$B$8</c:f>
              <c:numCache>
                <c:formatCode>_(* #,##0_);_(* \(#,##0\);_(* "-"??_);_(@_)</c:formatCode>
                <c:ptCount val="5"/>
                <c:pt idx="0">
                  <c:v>44692</c:v>
                </c:pt>
                <c:pt idx="1">
                  <c:v>35499</c:v>
                </c:pt>
                <c:pt idx="2">
                  <c:v>33069</c:v>
                </c:pt>
                <c:pt idx="3">
                  <c:v>26231</c:v>
                </c:pt>
                <c:pt idx="4">
                  <c:v>19933</c:v>
                </c:pt>
              </c:numCache>
            </c:numRef>
          </c:val>
        </c:ser>
        <c:dLbls>
          <c:showLegendKey val="0"/>
          <c:showVal val="0"/>
          <c:showCatName val="0"/>
          <c:showSerName val="0"/>
          <c:showPercent val="0"/>
          <c:showBubbleSize val="0"/>
        </c:dLbls>
        <c:gapWidth val="150"/>
        <c:axId val="35775616"/>
        <c:axId val="35777152"/>
      </c:barChart>
      <c:catAx>
        <c:axId val="35775616"/>
        <c:scaling>
          <c:orientation val="minMax"/>
        </c:scaling>
        <c:delete val="0"/>
        <c:axPos val="b"/>
        <c:majorTickMark val="out"/>
        <c:minorTickMark val="none"/>
        <c:tickLblPos val="nextTo"/>
        <c:crossAx val="35777152"/>
        <c:crosses val="autoZero"/>
        <c:auto val="1"/>
        <c:lblAlgn val="ctr"/>
        <c:lblOffset val="100"/>
        <c:noMultiLvlLbl val="0"/>
      </c:catAx>
      <c:valAx>
        <c:axId val="35777152"/>
        <c:scaling>
          <c:orientation val="minMax"/>
        </c:scaling>
        <c:delete val="0"/>
        <c:axPos val="l"/>
        <c:majorGridlines/>
        <c:numFmt formatCode="_(* #,##0_);_(* \(#,##0\);_(* &quot;-&quot;??_);_(@_)" sourceLinked="1"/>
        <c:majorTickMark val="out"/>
        <c:minorTickMark val="none"/>
        <c:tickLblPos val="nextTo"/>
        <c:crossAx val="35775616"/>
        <c:crosses val="autoZero"/>
        <c:crossBetween val="between"/>
        <c:majorUnit val="10000"/>
      </c:valAx>
    </c:plotArea>
    <c:plotVisOnly val="1"/>
    <c:dispBlanksAs val="gap"/>
    <c:showDLblsOverMax val="0"/>
  </c:chart>
  <c:txPr>
    <a:bodyPr/>
    <a:lstStyle/>
    <a:p>
      <a:pPr>
        <a:defRPr>
          <a:latin typeface="+mn-lt"/>
          <a:cs typeface="Times New Roman" pitchFamily="18" charset="0"/>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5CC395DF-FA17-4057-A522-D7997BF67D29}" type="datetimeFigureOut">
              <a:rPr lang="en-US" smtClean="0"/>
              <a:t>3/18/2015</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EFBD285E-760A-4534-A2F6-360741106AEB}" type="slidenum">
              <a:rPr lang="en-US" smtClean="0"/>
              <a:t>‹#›</a:t>
            </a:fld>
            <a:endParaRPr lang="en-US"/>
          </a:p>
        </p:txBody>
      </p:sp>
    </p:spTree>
    <p:extLst>
      <p:ext uri="{BB962C8B-B14F-4D97-AF65-F5344CB8AC3E}">
        <p14:creationId xmlns:p14="http://schemas.microsoft.com/office/powerpoint/2010/main" val="2581874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1</a:t>
            </a:fld>
            <a:endParaRPr lang="en-US"/>
          </a:p>
        </p:txBody>
      </p:sp>
    </p:spTree>
    <p:extLst>
      <p:ext uri="{BB962C8B-B14F-4D97-AF65-F5344CB8AC3E}">
        <p14:creationId xmlns:p14="http://schemas.microsoft.com/office/powerpoint/2010/main" val="19987904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Demand</a:t>
            </a:r>
            <a:r>
              <a:rPr lang="en-US" baseline="0" dirty="0" smtClean="0"/>
              <a:t> for teachers declined between 2002 and 2012 by 65%.  Since 2012, demand has been ticking upward.  In 2012-13, the CTC issued a total of 15,252 credentials to in-state and out of state prepared teachers, which exceeded demand by about 2100 teachers.  The numbers of credentials we are issuing seems to be increasing at a slower rate (3% this year over last year) than demand (22% higher than last year)</a:t>
            </a:r>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10</a:t>
            </a:fld>
            <a:endParaRPr lang="en-US"/>
          </a:p>
        </p:txBody>
      </p:sp>
    </p:spTree>
    <p:extLst>
      <p:ext uri="{BB962C8B-B14F-4D97-AF65-F5344CB8AC3E}">
        <p14:creationId xmlns:p14="http://schemas.microsoft.com/office/powerpoint/2010/main" val="13018162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2013-14 CDE data</a:t>
            </a:r>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11</a:t>
            </a:fld>
            <a:endParaRPr lang="en-US"/>
          </a:p>
        </p:txBody>
      </p:sp>
    </p:spTree>
    <p:extLst>
      <p:ext uri="{BB962C8B-B14F-4D97-AF65-F5344CB8AC3E}">
        <p14:creationId xmlns:p14="http://schemas.microsoft.com/office/powerpoint/2010/main" val="34507157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12</a:t>
            </a:fld>
            <a:endParaRPr lang="en-US"/>
          </a:p>
        </p:txBody>
      </p:sp>
    </p:spTree>
    <p:extLst>
      <p:ext uri="{BB962C8B-B14F-4D97-AF65-F5344CB8AC3E}">
        <p14:creationId xmlns:p14="http://schemas.microsoft.com/office/powerpoint/2010/main" val="3994036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13</a:t>
            </a:fld>
            <a:endParaRPr lang="en-US"/>
          </a:p>
        </p:txBody>
      </p:sp>
    </p:spTree>
    <p:extLst>
      <p:ext uri="{BB962C8B-B14F-4D97-AF65-F5344CB8AC3E}">
        <p14:creationId xmlns:p14="http://schemas.microsoft.com/office/powerpoint/2010/main" val="15091202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14</a:t>
            </a:fld>
            <a:endParaRPr lang="en-US"/>
          </a:p>
        </p:txBody>
      </p:sp>
    </p:spTree>
    <p:extLst>
      <p:ext uri="{BB962C8B-B14F-4D97-AF65-F5344CB8AC3E}">
        <p14:creationId xmlns:p14="http://schemas.microsoft.com/office/powerpoint/2010/main" val="4230960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15</a:t>
            </a:fld>
            <a:endParaRPr lang="en-US"/>
          </a:p>
        </p:txBody>
      </p:sp>
    </p:spTree>
    <p:extLst>
      <p:ext uri="{BB962C8B-B14F-4D97-AF65-F5344CB8AC3E}">
        <p14:creationId xmlns:p14="http://schemas.microsoft.com/office/powerpoint/2010/main" val="15469856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16</a:t>
            </a:fld>
            <a:endParaRPr lang="en-US"/>
          </a:p>
        </p:txBody>
      </p:sp>
    </p:spTree>
    <p:extLst>
      <p:ext uri="{BB962C8B-B14F-4D97-AF65-F5344CB8AC3E}">
        <p14:creationId xmlns:p14="http://schemas.microsoft.com/office/powerpoint/2010/main" val="3704559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of the above; pressure</a:t>
            </a:r>
            <a:r>
              <a:rPr lang="en-US" baseline="0" dirty="0" smtClean="0"/>
              <a:t> nationally to set an academic standard and hold to it; CA focus on selectivity, rely on local programs to be selective</a:t>
            </a:r>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17</a:t>
            </a:fld>
            <a:endParaRPr lang="en-US"/>
          </a:p>
        </p:txBody>
      </p:sp>
    </p:spTree>
    <p:extLst>
      <p:ext uri="{BB962C8B-B14F-4D97-AF65-F5344CB8AC3E}">
        <p14:creationId xmlns:p14="http://schemas.microsoft.com/office/powerpoint/2010/main" val="27674588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18</a:t>
            </a:fld>
            <a:endParaRPr lang="en-US"/>
          </a:p>
        </p:txBody>
      </p:sp>
    </p:spTree>
    <p:extLst>
      <p:ext uri="{BB962C8B-B14F-4D97-AF65-F5344CB8AC3E}">
        <p14:creationId xmlns:p14="http://schemas.microsoft.com/office/powerpoint/2010/main" val="3652639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19</a:t>
            </a:fld>
            <a:endParaRPr lang="en-US"/>
          </a:p>
        </p:txBody>
      </p:sp>
    </p:spTree>
    <p:extLst>
      <p:ext uri="{BB962C8B-B14F-4D97-AF65-F5344CB8AC3E}">
        <p14:creationId xmlns:p14="http://schemas.microsoft.com/office/powerpoint/2010/main" val="3986881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2</a:t>
            </a:fld>
            <a:endParaRPr lang="en-US"/>
          </a:p>
        </p:txBody>
      </p:sp>
    </p:spTree>
    <p:extLst>
      <p:ext uri="{BB962C8B-B14F-4D97-AF65-F5344CB8AC3E}">
        <p14:creationId xmlns:p14="http://schemas.microsoft.com/office/powerpoint/2010/main" val="39476642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458"/>
            <a:r>
              <a:rPr lang="en-US" dirty="0" smtClean="0"/>
              <a:t>Twenty years experience with providing new teacher support in California</a:t>
            </a:r>
          </a:p>
          <a:p>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20</a:t>
            </a:fld>
            <a:endParaRPr lang="en-US"/>
          </a:p>
        </p:txBody>
      </p:sp>
    </p:spTree>
    <p:extLst>
      <p:ext uri="{BB962C8B-B14F-4D97-AF65-F5344CB8AC3E}">
        <p14:creationId xmlns:p14="http://schemas.microsoft.com/office/powerpoint/2010/main" val="248978723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21</a:t>
            </a:fld>
            <a:endParaRPr lang="en-US"/>
          </a:p>
        </p:txBody>
      </p:sp>
    </p:spTree>
    <p:extLst>
      <p:ext uri="{BB962C8B-B14F-4D97-AF65-F5344CB8AC3E}">
        <p14:creationId xmlns:p14="http://schemas.microsoft.com/office/powerpoint/2010/main" val="7674434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EPE Research Center (Editorial Projects in Education Research Center) is a center operated by the publisher of Education Week; they conducted the survey in October 2012</a:t>
            </a:r>
            <a:endParaRPr lang="en-US" dirty="0"/>
          </a:p>
        </p:txBody>
      </p:sp>
      <p:sp>
        <p:nvSpPr>
          <p:cNvPr id="4" name="Slide Number Placeholder 3"/>
          <p:cNvSpPr>
            <a:spLocks noGrp="1"/>
          </p:cNvSpPr>
          <p:nvPr>
            <p:ph type="sldNum" sz="quarter" idx="10"/>
          </p:nvPr>
        </p:nvSpPr>
        <p:spPr/>
        <p:txBody>
          <a:bodyPr/>
          <a:lstStyle/>
          <a:p>
            <a:fld id="{84F94B69-0537-C34E-9135-EA3C08CCEA63}" type="slidenum">
              <a:rPr lang="en-US" smtClean="0"/>
              <a:t>22</a:t>
            </a:fld>
            <a:endParaRPr lang="en-US"/>
          </a:p>
        </p:txBody>
      </p:sp>
    </p:spTree>
    <p:extLst>
      <p:ext uri="{BB962C8B-B14F-4D97-AF65-F5344CB8AC3E}">
        <p14:creationId xmlns:p14="http://schemas.microsoft.com/office/powerpoint/2010/main" val="203108099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4F94B69-0537-C34E-9135-EA3C08CCEA63}" type="slidenum">
              <a:rPr lang="en-US" smtClean="0"/>
              <a:t>23</a:t>
            </a:fld>
            <a:endParaRPr lang="en-US"/>
          </a:p>
        </p:txBody>
      </p:sp>
    </p:spTree>
    <p:extLst>
      <p:ext uri="{BB962C8B-B14F-4D97-AF65-F5344CB8AC3E}">
        <p14:creationId xmlns:p14="http://schemas.microsoft.com/office/powerpoint/2010/main" val="26767564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24</a:t>
            </a:fld>
            <a:endParaRPr lang="en-US"/>
          </a:p>
        </p:txBody>
      </p:sp>
    </p:spTree>
    <p:extLst>
      <p:ext uri="{BB962C8B-B14F-4D97-AF65-F5344CB8AC3E}">
        <p14:creationId xmlns:p14="http://schemas.microsoft.com/office/powerpoint/2010/main" val="257940153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25</a:t>
            </a:fld>
            <a:endParaRPr lang="en-US"/>
          </a:p>
        </p:txBody>
      </p:sp>
    </p:spTree>
    <p:extLst>
      <p:ext uri="{BB962C8B-B14F-4D97-AF65-F5344CB8AC3E}">
        <p14:creationId xmlns:p14="http://schemas.microsoft.com/office/powerpoint/2010/main" val="2272108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Chair for Urban Teacher Education at the University </a:t>
            </a:r>
            <a:r>
              <a:rPr lang="en-US" smtClean="0"/>
              <a:t>of Missouri-Kansas City</a:t>
            </a:r>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3</a:t>
            </a:fld>
            <a:endParaRPr lang="en-US"/>
          </a:p>
        </p:txBody>
      </p:sp>
    </p:spTree>
    <p:extLst>
      <p:ext uri="{BB962C8B-B14F-4D97-AF65-F5344CB8AC3E}">
        <p14:creationId xmlns:p14="http://schemas.microsoft.com/office/powerpoint/2010/main" val="19379362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1992 Handbook of Research on Curriculum: Snyder, </a:t>
            </a:r>
            <a:r>
              <a:rPr lang="en-US" dirty="0" err="1"/>
              <a:t>Bolikn</a:t>
            </a:r>
            <a:r>
              <a:rPr lang="en-US" dirty="0"/>
              <a:t> and </a:t>
            </a:r>
            <a:r>
              <a:rPr lang="en-US" dirty="0" err="1"/>
              <a:t>Zumwalt</a:t>
            </a:r>
            <a:r>
              <a:rPr lang="en-US" dirty="0"/>
              <a:t> identify three approaches to curriculum implementation.</a:t>
            </a:r>
          </a:p>
          <a:p>
            <a:r>
              <a:rPr lang="en-US" dirty="0"/>
              <a:t> </a:t>
            </a:r>
          </a:p>
          <a:p>
            <a:r>
              <a:rPr lang="en-US" dirty="0"/>
              <a:t>The first approach to implementation focuses on fidelity of implementation, where the curriculum is implemented as intended by its designers.  The second approach focuses on the ways in which the curriculum is adapted by its designers and users during implementation and the third focuses on the process of design and implementation of curriculum as enacted (co-constructed) by teachers and students.  </a:t>
            </a:r>
          </a:p>
          <a:p>
            <a:r>
              <a:rPr lang="en-US" dirty="0"/>
              <a:t> </a:t>
            </a:r>
          </a:p>
          <a:p>
            <a:r>
              <a:rPr lang="en-US" dirty="0"/>
              <a:t>Snyder </a:t>
            </a:r>
            <a:r>
              <a:rPr lang="en-US" dirty="0" err="1"/>
              <a:t>et.al</a:t>
            </a:r>
            <a:r>
              <a:rPr lang="en-US" dirty="0"/>
              <a:t>. argue that these approaches differ on three key dimensions:  how they view knowledge (whether it resides inside schools or outside schools), how they view the change process, and how they view the role of the teacher.  </a:t>
            </a:r>
          </a:p>
          <a:p>
            <a:endParaRPr lang="en-US" dirty="0"/>
          </a:p>
        </p:txBody>
      </p:sp>
      <p:sp>
        <p:nvSpPr>
          <p:cNvPr id="4" name="Slide Number Placeholder 3"/>
          <p:cNvSpPr>
            <a:spLocks noGrp="1"/>
          </p:cNvSpPr>
          <p:nvPr>
            <p:ph type="sldNum" sz="quarter" idx="10"/>
          </p:nvPr>
        </p:nvSpPr>
        <p:spPr/>
        <p:txBody>
          <a:bodyPr/>
          <a:lstStyle/>
          <a:p>
            <a:fld id="{84F94B69-0537-C34E-9135-EA3C08CCEA63}" type="slidenum">
              <a:rPr lang="en-US" smtClean="0"/>
              <a:t>4</a:t>
            </a:fld>
            <a:endParaRPr lang="en-US"/>
          </a:p>
        </p:txBody>
      </p:sp>
    </p:spTree>
    <p:extLst>
      <p:ext uri="{BB962C8B-B14F-4D97-AF65-F5344CB8AC3E}">
        <p14:creationId xmlns:p14="http://schemas.microsoft.com/office/powerpoint/2010/main" val="837408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theory of</a:t>
            </a:r>
            <a:r>
              <a:rPr lang="en-US" baseline="0" dirty="0" smtClean="0"/>
              <a:t> curriculum implementation focuses on adaptation of curriculum within the classroom context</a:t>
            </a:r>
            <a:endParaRPr lang="en-US" dirty="0"/>
          </a:p>
        </p:txBody>
      </p:sp>
      <p:sp>
        <p:nvSpPr>
          <p:cNvPr id="4" name="Slide Number Placeholder 3"/>
          <p:cNvSpPr>
            <a:spLocks noGrp="1"/>
          </p:cNvSpPr>
          <p:nvPr>
            <p:ph type="sldNum" sz="quarter" idx="10"/>
          </p:nvPr>
        </p:nvSpPr>
        <p:spPr/>
        <p:txBody>
          <a:bodyPr/>
          <a:lstStyle/>
          <a:p>
            <a:fld id="{84F94B69-0537-C34E-9135-EA3C08CCEA63}" type="slidenum">
              <a:rPr lang="en-US" smtClean="0"/>
              <a:t>5</a:t>
            </a:fld>
            <a:endParaRPr lang="en-US"/>
          </a:p>
        </p:txBody>
      </p:sp>
    </p:spTree>
    <p:extLst>
      <p:ext uri="{BB962C8B-B14F-4D97-AF65-F5344CB8AC3E}">
        <p14:creationId xmlns:p14="http://schemas.microsoft.com/office/powerpoint/2010/main" val="3028030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third theory of curriculum implementation is a little fuzzier than the other two,</a:t>
            </a:r>
            <a:r>
              <a:rPr lang="en-US" baseline="0" dirty="0" smtClean="0"/>
              <a:t> relies completely on the teacher as a developer and implementer.</a:t>
            </a:r>
          </a:p>
          <a:p>
            <a:endParaRPr lang="en-US" baseline="0" dirty="0" smtClean="0"/>
          </a:p>
          <a:p>
            <a:r>
              <a:rPr lang="en-US" baseline="0" dirty="0" smtClean="0"/>
              <a:t>I would argue that implementation of the common core standards requires that we shift from a fidelity approach to an adaptive approach.  What will be required of teachers in this change effort is profoundly different than what has been expected in the last decade.  There are implications for pre-service training, induction, and ongoing professional development, and the changes we must enact are not cosmetic; they require a fundamental change in the way teachers teach</a:t>
            </a:r>
            <a:endParaRPr lang="en-US" dirty="0"/>
          </a:p>
        </p:txBody>
      </p:sp>
      <p:sp>
        <p:nvSpPr>
          <p:cNvPr id="4" name="Slide Number Placeholder 3"/>
          <p:cNvSpPr>
            <a:spLocks noGrp="1"/>
          </p:cNvSpPr>
          <p:nvPr>
            <p:ph type="sldNum" sz="quarter" idx="10"/>
          </p:nvPr>
        </p:nvSpPr>
        <p:spPr/>
        <p:txBody>
          <a:bodyPr/>
          <a:lstStyle/>
          <a:p>
            <a:fld id="{84F94B69-0537-C34E-9135-EA3C08CCEA63}" type="slidenum">
              <a:rPr lang="en-US" smtClean="0"/>
              <a:t>6</a:t>
            </a:fld>
            <a:endParaRPr lang="en-US"/>
          </a:p>
        </p:txBody>
      </p:sp>
    </p:spTree>
    <p:extLst>
      <p:ext uri="{BB962C8B-B14F-4D97-AF65-F5344CB8AC3E}">
        <p14:creationId xmlns:p14="http://schemas.microsoft.com/office/powerpoint/2010/main" val="3275284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FBD285E-760A-4534-A2F6-360741106AEB}" type="slidenum">
              <a:rPr lang="en-US" smtClean="0"/>
              <a:t>7</a:t>
            </a:fld>
            <a:endParaRPr lang="en-US"/>
          </a:p>
        </p:txBody>
      </p:sp>
    </p:spTree>
    <p:extLst>
      <p:ext uri="{BB962C8B-B14F-4D97-AF65-F5344CB8AC3E}">
        <p14:creationId xmlns:p14="http://schemas.microsoft.com/office/powerpoint/2010/main" val="33037810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24,000 fewer teachers enrolled in teacher education programs in 2012-13 than in 2008-09 – a 55% decline during this time</a:t>
            </a:r>
            <a:r>
              <a:rPr lang="en-US" baseline="0" dirty="0" smtClean="0"/>
              <a:t> period.  74% decline over the last decade</a:t>
            </a:r>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8</a:t>
            </a:fld>
            <a:endParaRPr lang="en-US"/>
          </a:p>
        </p:txBody>
      </p:sp>
    </p:spTree>
    <p:extLst>
      <p:ext uri="{BB962C8B-B14F-4D97-AF65-F5344CB8AC3E}">
        <p14:creationId xmlns:p14="http://schemas.microsoft.com/office/powerpoint/2010/main" val="32530763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numbers are roughly half what they were 10-12</a:t>
            </a:r>
            <a:r>
              <a:rPr lang="en-US" baseline="0" dirty="0" smtClean="0"/>
              <a:t> years ago</a:t>
            </a:r>
            <a:endParaRPr lang="en-US" dirty="0"/>
          </a:p>
        </p:txBody>
      </p:sp>
      <p:sp>
        <p:nvSpPr>
          <p:cNvPr id="4" name="Slide Number Placeholder 3"/>
          <p:cNvSpPr>
            <a:spLocks noGrp="1"/>
          </p:cNvSpPr>
          <p:nvPr>
            <p:ph type="sldNum" sz="quarter" idx="10"/>
          </p:nvPr>
        </p:nvSpPr>
        <p:spPr/>
        <p:txBody>
          <a:bodyPr/>
          <a:lstStyle/>
          <a:p>
            <a:fld id="{EFBD285E-760A-4534-A2F6-360741106AEB}" type="slidenum">
              <a:rPr lang="en-US" smtClean="0"/>
              <a:t>9</a:t>
            </a:fld>
            <a:endParaRPr lang="en-US"/>
          </a:p>
        </p:txBody>
      </p:sp>
    </p:spTree>
    <p:extLst>
      <p:ext uri="{BB962C8B-B14F-4D97-AF65-F5344CB8AC3E}">
        <p14:creationId xmlns:p14="http://schemas.microsoft.com/office/powerpoint/2010/main" val="2734132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en-US" smtClean="0"/>
              <a:t>Click to edit Master title style</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A2B2179-793C-4014-B96E-8B544A6069EA}" type="datetimeFigureOut">
              <a:rPr lang="en-US" smtClean="0"/>
              <a:t>3/18/2015</a:t>
            </a:fld>
            <a:endParaRPr lang="en-US"/>
          </a:p>
        </p:txBody>
      </p:sp>
      <p:sp>
        <p:nvSpPr>
          <p:cNvPr id="8" name="Slide Number Placeholder 7"/>
          <p:cNvSpPr>
            <a:spLocks noGrp="1"/>
          </p:cNvSpPr>
          <p:nvPr>
            <p:ph type="sldNum" sz="quarter" idx="11"/>
          </p:nvPr>
        </p:nvSpPr>
        <p:spPr/>
        <p:txBody>
          <a:bodyPr/>
          <a:lstStyle/>
          <a:p>
            <a:fld id="{D07163F9-A058-4CA8-8B10-100FB8C7888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B2179-793C-4014-B96E-8B544A6069E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163F9-A058-4CA8-8B10-100FB8C7888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2B2179-793C-4014-B96E-8B544A6069E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163F9-A058-4CA8-8B10-100FB8C7888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2B2179-793C-4014-B96E-8B544A6069E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163F9-A058-4CA8-8B10-100FB8C7888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A2B2179-793C-4014-B96E-8B544A6069EA}"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07163F9-A058-4CA8-8B10-100FB8C7888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A2B2179-793C-4014-B96E-8B544A6069EA}"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163F9-A058-4CA8-8B10-100FB8C7888F}" type="slidenum">
              <a:rPr lang="en-US" smtClean="0"/>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A2B2179-793C-4014-B96E-8B544A6069EA}" type="datetimeFigureOut">
              <a:rPr lang="en-US" smtClean="0"/>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07163F9-A058-4CA8-8B10-100FB8C7888F}" type="slidenum">
              <a:rPr lang="en-US" smtClean="0"/>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A2B2179-793C-4014-B96E-8B544A6069EA}" type="datetimeFigureOut">
              <a:rPr lang="en-US" smtClean="0"/>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07163F9-A058-4CA8-8B10-100FB8C7888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2B2179-793C-4014-B96E-8B544A6069EA}" type="datetimeFigureOut">
              <a:rPr lang="en-US" smtClean="0"/>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07163F9-A058-4CA8-8B10-100FB8C7888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B2179-793C-4014-B96E-8B544A6069EA}"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163F9-A058-4CA8-8B10-100FB8C7888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A2B2179-793C-4014-B96E-8B544A6069EA}"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07163F9-A058-4CA8-8B10-100FB8C7888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EA2B2179-793C-4014-B96E-8B544A6069EA}" type="datetimeFigureOut">
              <a:rPr lang="en-US" smtClean="0"/>
              <a:t>3/18/2015</a:t>
            </a:fld>
            <a:endParaRPr lang="en-US"/>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D07163F9-A058-4CA8-8B10-100FB8C7888F}" type="slidenum">
              <a:rPr lang="en-US" smtClean="0"/>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7848600" cy="3124200"/>
          </a:xfrm>
        </p:spPr>
        <p:txBody>
          <a:bodyPr>
            <a:normAutofit/>
          </a:bodyPr>
          <a:lstStyle/>
          <a:p>
            <a:pPr algn="r"/>
            <a:r>
              <a:rPr lang="en-US" sz="3600" dirty="0" smtClean="0"/>
              <a:t>Teaching in California 2015:  Systems That Influence Teacher Effectiveness</a:t>
            </a:r>
            <a:br>
              <a:rPr lang="en-US" sz="3600" dirty="0" smtClean="0"/>
            </a:br>
            <a:r>
              <a:rPr lang="en-US" sz="3600" dirty="0" smtClean="0"/>
              <a:t>	</a:t>
            </a:r>
            <a:endParaRPr lang="en-US" sz="3600" dirty="0"/>
          </a:p>
        </p:txBody>
      </p:sp>
      <p:sp>
        <p:nvSpPr>
          <p:cNvPr id="3" name="Subtitle 2"/>
          <p:cNvSpPr>
            <a:spLocks noGrp="1"/>
          </p:cNvSpPr>
          <p:nvPr>
            <p:ph type="subTitle" idx="1"/>
          </p:nvPr>
        </p:nvSpPr>
        <p:spPr>
          <a:xfrm>
            <a:off x="1371600" y="4038600"/>
            <a:ext cx="6400800" cy="1828800"/>
          </a:xfrm>
        </p:spPr>
        <p:txBody>
          <a:bodyPr>
            <a:normAutofit/>
          </a:bodyPr>
          <a:lstStyle/>
          <a:p>
            <a:r>
              <a:rPr lang="en-US" dirty="0" smtClean="0"/>
              <a:t>4</a:t>
            </a:r>
            <a:r>
              <a:rPr lang="en-US" baseline="30000" dirty="0" smtClean="0"/>
              <a:t>th</a:t>
            </a:r>
            <a:r>
              <a:rPr lang="en-US" dirty="0" smtClean="0"/>
              <a:t> District PTA</a:t>
            </a:r>
          </a:p>
          <a:p>
            <a:r>
              <a:rPr lang="en-US" dirty="0" smtClean="0"/>
              <a:t>Sacramento, California</a:t>
            </a:r>
          </a:p>
          <a:p>
            <a:r>
              <a:rPr lang="en-US" dirty="0"/>
              <a:t>March 16, 2015</a:t>
            </a:r>
          </a:p>
          <a:p>
            <a:r>
              <a:rPr lang="en-US" dirty="0" smtClean="0"/>
              <a:t>Mary Vixie Sandy, Ed.D.</a:t>
            </a:r>
          </a:p>
          <a:p>
            <a:endParaRPr lang="en-US" dirty="0"/>
          </a:p>
        </p:txBody>
      </p:sp>
    </p:spTree>
    <p:extLst>
      <p:ext uri="{BB962C8B-B14F-4D97-AF65-F5344CB8AC3E}">
        <p14:creationId xmlns:p14="http://schemas.microsoft.com/office/powerpoint/2010/main" val="3722641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Demand Uptick</a:t>
            </a:r>
            <a:endParaRPr lang="en-US" dirty="0"/>
          </a:p>
        </p:txBody>
      </p:sp>
      <p:sp>
        <p:nvSpPr>
          <p:cNvPr id="5" name="TextBox 4"/>
          <p:cNvSpPr txBox="1"/>
          <p:nvPr/>
        </p:nvSpPr>
        <p:spPr>
          <a:xfrm>
            <a:off x="914400" y="5638800"/>
            <a:ext cx="4242765" cy="307777"/>
          </a:xfrm>
          <a:prstGeom prst="rect">
            <a:avLst/>
          </a:prstGeom>
          <a:noFill/>
        </p:spPr>
        <p:txBody>
          <a:bodyPr wrap="none" rtlCol="0">
            <a:spAutoFit/>
          </a:bodyPr>
          <a:lstStyle/>
          <a:p>
            <a:r>
              <a:rPr lang="en-US" sz="1400" dirty="0" smtClean="0"/>
              <a:t>Source:  CDE Data Quest, Projected Teacher Hires</a:t>
            </a:r>
            <a:endParaRPr lang="en-US" sz="1400" dirty="0"/>
          </a:p>
        </p:txBody>
      </p:sp>
      <p:graphicFrame>
        <p:nvGraphicFramePr>
          <p:cNvPr id="7" name="Content Placeholder 3"/>
          <p:cNvGraphicFramePr>
            <a:graphicFrameLocks noGrp="1"/>
          </p:cNvGraphicFramePr>
          <p:nvPr>
            <p:ph idx="1"/>
            <p:extLst>
              <p:ext uri="{D42A27DB-BD31-4B8C-83A1-F6EECF244321}">
                <p14:modId xmlns:p14="http://schemas.microsoft.com/office/powerpoint/2010/main" val="706240554"/>
              </p:ext>
            </p:extLst>
          </p:nvPr>
        </p:nvGraphicFramePr>
        <p:xfrm>
          <a:off x="228600" y="3124200"/>
          <a:ext cx="8686806" cy="2038056"/>
        </p:xfrm>
        <a:graphic>
          <a:graphicData uri="http://schemas.openxmlformats.org/drawingml/2006/table">
            <a:tbl>
              <a:tblPr firstRow="1" firstCol="1" bandRow="1">
                <a:tableStyleId>{5C22544A-7EE6-4342-B048-85BDC9FD1C3A}</a:tableStyleId>
              </a:tblPr>
              <a:tblGrid>
                <a:gridCol w="645048"/>
                <a:gridCol w="595926"/>
                <a:gridCol w="620486"/>
                <a:gridCol w="620486"/>
                <a:gridCol w="620486"/>
                <a:gridCol w="620486"/>
                <a:gridCol w="620486"/>
                <a:gridCol w="620486"/>
                <a:gridCol w="620486"/>
                <a:gridCol w="620486"/>
                <a:gridCol w="620486"/>
                <a:gridCol w="620486"/>
                <a:gridCol w="620486"/>
                <a:gridCol w="620486"/>
              </a:tblGrid>
              <a:tr h="432006">
                <a:tc gridSpan="13">
                  <a:txBody>
                    <a:bodyPr/>
                    <a:lstStyle/>
                    <a:p>
                      <a:pPr marL="0" marR="0" algn="ctr">
                        <a:spcBef>
                          <a:spcPts val="0"/>
                        </a:spcBef>
                        <a:spcAft>
                          <a:spcPts val="0"/>
                        </a:spcAft>
                      </a:pPr>
                      <a:r>
                        <a:rPr lang="en-US" sz="2000" dirty="0">
                          <a:effectLst/>
                        </a:rPr>
                        <a:t>Projected Teacher Hires</a:t>
                      </a:r>
                      <a:endParaRPr lang="en-US" sz="2400" dirty="0">
                        <a:effectLst/>
                        <a:latin typeface="Calibri"/>
                        <a:ea typeface="Calibri"/>
                      </a:endParaRPr>
                    </a:p>
                  </a:txBody>
                  <a:tcPr marL="63305" marR="63305" marT="0" marB="0" anchor="ctr"/>
                </a:tc>
                <a:tc hMerge="1">
                  <a:txBody>
                    <a:bodyPr/>
                    <a:lstStyle/>
                    <a:p>
                      <a:endParaRPr lang="en-US"/>
                    </a:p>
                  </a:txBody>
                  <a:tcPr/>
                </a:tc>
                <a:tc hMerge="1">
                  <a:txBody>
                    <a:bodyPr/>
                    <a:lstStyle/>
                    <a:p>
                      <a:endParaRPr lang="en-US"/>
                    </a:p>
                  </a:txBody>
                  <a:tcPr/>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hMerge="1">
                  <a:txBody>
                    <a:bodyPr/>
                    <a:lstStyle/>
                    <a:p>
                      <a:endParaRPr lang="en-US" sz="900" dirty="0">
                        <a:effectLst/>
                        <a:latin typeface="Times New Roman"/>
                      </a:endParaRPr>
                    </a:p>
                  </a:txBody>
                  <a:tcPr marL="63305" marR="63305" marT="0" marB="0" anchor="b"/>
                </a:tc>
                <a:tc>
                  <a:txBody>
                    <a:bodyPr/>
                    <a:lstStyle/>
                    <a:p>
                      <a:pPr marL="0" marR="0" algn="ctr">
                        <a:spcBef>
                          <a:spcPts val="0"/>
                        </a:spcBef>
                        <a:spcAft>
                          <a:spcPts val="0"/>
                        </a:spcAft>
                      </a:pPr>
                      <a:endParaRPr lang="en-US" sz="2400" dirty="0">
                        <a:effectLst/>
                        <a:latin typeface="Calibri"/>
                        <a:ea typeface="Calibri"/>
                      </a:endParaRPr>
                    </a:p>
                  </a:txBody>
                  <a:tcPr marL="63305" marR="63305" marT="0" marB="0" anchor="ctr"/>
                </a:tc>
              </a:tr>
              <a:tr h="792860">
                <a:tc>
                  <a:txBody>
                    <a:bodyPr/>
                    <a:lstStyle/>
                    <a:p>
                      <a:pPr marL="0" marR="0" algn="ctr">
                        <a:spcBef>
                          <a:spcPts val="0"/>
                        </a:spcBef>
                        <a:spcAft>
                          <a:spcPts val="0"/>
                        </a:spcAft>
                      </a:pPr>
                      <a:r>
                        <a:rPr lang="en-US" sz="1600" dirty="0">
                          <a:effectLst/>
                        </a:rPr>
                        <a:t>Year</a:t>
                      </a:r>
                      <a:endParaRPr lang="en-US" sz="18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a:effectLst/>
                        </a:rPr>
                        <a:t>2002-03</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a:effectLst/>
                        </a:rPr>
                        <a:t>2003-04</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a:effectLst/>
                        </a:rPr>
                        <a:t>2004-05</a:t>
                      </a:r>
                      <a:endParaRPr lang="en-US" sz="140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a:effectLst/>
                        </a:rPr>
                        <a:t>2005-06</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a:effectLst/>
                        </a:rPr>
                        <a:t>2006-07</a:t>
                      </a:r>
                      <a:endParaRPr lang="en-US" sz="1400">
                        <a:effectLst/>
                        <a:latin typeface="Calibri"/>
                        <a:ea typeface="Calibri"/>
                      </a:endParaRPr>
                    </a:p>
                  </a:txBody>
                  <a:tcPr marL="63305" marR="63305" marT="0" marB="0" anchor="ctr"/>
                </a:tc>
                <a:tc>
                  <a:txBody>
                    <a:bodyPr/>
                    <a:lstStyle/>
                    <a:p>
                      <a:pPr marL="0" marR="0" algn="ctr">
                        <a:spcBef>
                          <a:spcPts val="0"/>
                        </a:spcBef>
                        <a:spcAft>
                          <a:spcPts val="0"/>
                        </a:spcAft>
                      </a:pPr>
                      <a:r>
                        <a:rPr lang="en-US" sz="1200">
                          <a:effectLst/>
                        </a:rPr>
                        <a:t>2007-08</a:t>
                      </a:r>
                      <a:endParaRPr lang="en-US" sz="1400">
                        <a:effectLst/>
                        <a:latin typeface="Calibri"/>
                        <a:ea typeface="Calibri"/>
                      </a:endParaRPr>
                    </a:p>
                  </a:txBody>
                  <a:tcPr marL="63305" marR="63305" marT="0" marB="0" anchor="ctr"/>
                </a:tc>
                <a:tc>
                  <a:txBody>
                    <a:bodyPr/>
                    <a:lstStyle/>
                    <a:p>
                      <a:pPr marL="0" marR="0" algn="ctr">
                        <a:spcBef>
                          <a:spcPts val="0"/>
                        </a:spcBef>
                        <a:spcAft>
                          <a:spcPts val="0"/>
                        </a:spcAft>
                      </a:pPr>
                      <a:r>
                        <a:rPr lang="en-US" sz="1200">
                          <a:effectLst/>
                        </a:rPr>
                        <a:t>2008-09</a:t>
                      </a:r>
                      <a:endParaRPr lang="en-US" sz="1400">
                        <a:effectLst/>
                        <a:latin typeface="Calibri"/>
                        <a:ea typeface="Calibri"/>
                      </a:endParaRPr>
                    </a:p>
                  </a:txBody>
                  <a:tcPr marL="63305" marR="63305" marT="0" marB="0" anchor="ctr"/>
                </a:tc>
                <a:tc>
                  <a:txBody>
                    <a:bodyPr/>
                    <a:lstStyle/>
                    <a:p>
                      <a:pPr marL="0" marR="0" algn="ctr">
                        <a:spcBef>
                          <a:spcPts val="0"/>
                        </a:spcBef>
                        <a:spcAft>
                          <a:spcPts val="0"/>
                        </a:spcAft>
                      </a:pPr>
                      <a:r>
                        <a:rPr lang="en-US" sz="1200">
                          <a:effectLst/>
                        </a:rPr>
                        <a:t>2009-10</a:t>
                      </a:r>
                      <a:endParaRPr lang="en-US" sz="1400">
                        <a:effectLst/>
                        <a:latin typeface="Calibri"/>
                        <a:ea typeface="Calibri"/>
                      </a:endParaRPr>
                    </a:p>
                  </a:txBody>
                  <a:tcPr marL="63305" marR="63305" marT="0" marB="0" anchor="ctr"/>
                </a:tc>
                <a:tc>
                  <a:txBody>
                    <a:bodyPr/>
                    <a:lstStyle/>
                    <a:p>
                      <a:pPr marL="0" marR="0" algn="ctr">
                        <a:spcBef>
                          <a:spcPts val="0"/>
                        </a:spcBef>
                        <a:spcAft>
                          <a:spcPts val="0"/>
                        </a:spcAft>
                      </a:pPr>
                      <a:r>
                        <a:rPr lang="en-US" sz="1200">
                          <a:effectLst/>
                        </a:rPr>
                        <a:t>2010-11</a:t>
                      </a:r>
                      <a:endParaRPr lang="en-US" sz="1400">
                        <a:effectLst/>
                        <a:latin typeface="Calibri"/>
                        <a:ea typeface="Calibri"/>
                      </a:endParaRPr>
                    </a:p>
                  </a:txBody>
                  <a:tcPr marL="63305" marR="63305" marT="0" marB="0" anchor="ctr"/>
                </a:tc>
                <a:tc>
                  <a:txBody>
                    <a:bodyPr/>
                    <a:lstStyle/>
                    <a:p>
                      <a:pPr marL="0" marR="0" algn="ctr">
                        <a:spcBef>
                          <a:spcPts val="0"/>
                        </a:spcBef>
                        <a:spcAft>
                          <a:spcPts val="0"/>
                        </a:spcAft>
                      </a:pPr>
                      <a:r>
                        <a:rPr lang="en-US" sz="1200">
                          <a:effectLst/>
                        </a:rPr>
                        <a:t>2011-12</a:t>
                      </a:r>
                      <a:endParaRPr lang="en-US" sz="1400">
                        <a:effectLst/>
                        <a:latin typeface="Calibri"/>
                        <a:ea typeface="Calibri"/>
                      </a:endParaRPr>
                    </a:p>
                  </a:txBody>
                  <a:tcPr marL="63305" marR="63305" marT="0" marB="0" anchor="ctr"/>
                </a:tc>
                <a:tc>
                  <a:txBody>
                    <a:bodyPr/>
                    <a:lstStyle/>
                    <a:p>
                      <a:pPr marL="0" marR="0" algn="ctr">
                        <a:spcBef>
                          <a:spcPts val="0"/>
                        </a:spcBef>
                        <a:spcAft>
                          <a:spcPts val="0"/>
                        </a:spcAft>
                      </a:pPr>
                      <a:r>
                        <a:rPr lang="en-US" sz="1200">
                          <a:effectLst/>
                        </a:rPr>
                        <a:t>2012-13</a:t>
                      </a:r>
                      <a:endParaRPr lang="en-US" sz="140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a:effectLst/>
                        </a:rPr>
                        <a:t>2013-14</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latin typeface="+mj-lt"/>
                          <a:ea typeface="Calibri"/>
                        </a:rPr>
                        <a:t>2014-15</a:t>
                      </a:r>
                      <a:endParaRPr lang="en-US" sz="1200" dirty="0">
                        <a:effectLst/>
                        <a:latin typeface="+mj-lt"/>
                        <a:ea typeface="Calibri"/>
                      </a:endParaRPr>
                    </a:p>
                  </a:txBody>
                  <a:tcPr marL="63305" marR="63305" marT="0" marB="0" anchor="ctr"/>
                </a:tc>
              </a:tr>
              <a:tr h="813190">
                <a:tc>
                  <a:txBody>
                    <a:bodyPr/>
                    <a:lstStyle/>
                    <a:p>
                      <a:pPr marL="0" marR="0" algn="ctr">
                        <a:spcBef>
                          <a:spcPts val="0"/>
                        </a:spcBef>
                        <a:spcAft>
                          <a:spcPts val="0"/>
                        </a:spcAft>
                      </a:pPr>
                      <a:r>
                        <a:rPr lang="en-US" sz="1600" dirty="0">
                          <a:effectLst/>
                        </a:rPr>
                        <a:t>State Total</a:t>
                      </a:r>
                      <a:endParaRPr lang="en-US" sz="18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29,468</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25,347</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22,965</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22,072</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21,459</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20,812</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19,636</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17,077</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10,865</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10,360</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13,127</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rPr>
                        <a:t>13,418</a:t>
                      </a:r>
                      <a:endParaRPr lang="en-US" sz="1400" dirty="0">
                        <a:effectLst/>
                        <a:latin typeface="Calibri"/>
                        <a:ea typeface="Calibri"/>
                      </a:endParaRPr>
                    </a:p>
                  </a:txBody>
                  <a:tcPr marL="63305" marR="63305" marT="0" marB="0" anchor="ctr"/>
                </a:tc>
                <a:tc>
                  <a:txBody>
                    <a:bodyPr/>
                    <a:lstStyle/>
                    <a:p>
                      <a:pPr marL="0" marR="0" algn="ctr">
                        <a:spcBef>
                          <a:spcPts val="0"/>
                        </a:spcBef>
                        <a:spcAft>
                          <a:spcPts val="0"/>
                        </a:spcAft>
                      </a:pPr>
                      <a:r>
                        <a:rPr lang="en-US" sz="1200" dirty="0" smtClean="0">
                          <a:effectLst/>
                          <a:latin typeface="+mj-lt"/>
                          <a:ea typeface="Calibri"/>
                        </a:rPr>
                        <a:t>17,149</a:t>
                      </a:r>
                      <a:endParaRPr lang="en-US" sz="1200" dirty="0">
                        <a:effectLst/>
                        <a:latin typeface="+mj-lt"/>
                        <a:ea typeface="Calibri"/>
                      </a:endParaRPr>
                    </a:p>
                  </a:txBody>
                  <a:tcPr marL="63305" marR="63305" marT="0" marB="0" anchor="ctr"/>
                </a:tc>
              </a:tr>
            </a:tbl>
          </a:graphicData>
        </a:graphic>
      </p:graphicFrame>
    </p:spTree>
    <p:extLst>
      <p:ext uri="{BB962C8B-B14F-4D97-AF65-F5344CB8AC3E}">
        <p14:creationId xmlns:p14="http://schemas.microsoft.com/office/powerpoint/2010/main" val="2712473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extLst>
              <p:ext uri="{D42A27DB-BD31-4B8C-83A1-F6EECF244321}">
                <p14:modId xmlns:p14="http://schemas.microsoft.com/office/powerpoint/2010/main" val="460500729"/>
              </p:ext>
            </p:extLst>
          </p:nvPr>
        </p:nvGraphicFramePr>
        <p:xfrm>
          <a:off x="990600" y="2057400"/>
          <a:ext cx="7239001" cy="3282092"/>
        </p:xfrm>
        <a:graphic>
          <a:graphicData uri="http://schemas.openxmlformats.org/drawingml/2006/table">
            <a:tbl>
              <a:tblPr firstRow="1" firstCol="1" bandRow="1">
                <a:tableStyleId>{5C22544A-7EE6-4342-B048-85BDC9FD1C3A}</a:tableStyleId>
              </a:tblPr>
              <a:tblGrid>
                <a:gridCol w="3828318"/>
                <a:gridCol w="974481"/>
                <a:gridCol w="1183298"/>
                <a:gridCol w="1252904"/>
              </a:tblGrid>
              <a:tr h="533400">
                <a:tc>
                  <a:txBody>
                    <a:bodyPr/>
                    <a:lstStyle/>
                    <a:p>
                      <a:pPr marL="0" marR="0" algn="ctr">
                        <a:lnSpc>
                          <a:spcPct val="115000"/>
                        </a:lnSpc>
                        <a:spcBef>
                          <a:spcPts val="0"/>
                        </a:spcBef>
                        <a:spcAft>
                          <a:spcPts val="0"/>
                        </a:spcAft>
                      </a:pPr>
                      <a:r>
                        <a:rPr lang="en-US" sz="1000" dirty="0">
                          <a:effectLst/>
                        </a:rPr>
                        <a:t>Designated Shortage Areas</a:t>
                      </a:r>
                      <a:endParaRPr lang="en-US" sz="1000" dirty="0">
                        <a:effectLst/>
                        <a:latin typeface="Palatino Linotype"/>
                        <a:ea typeface="Calibri"/>
                        <a:cs typeface="Times New Roman"/>
                      </a:endParaRPr>
                    </a:p>
                  </a:txBody>
                  <a:tcPr marL="68580" marR="68580" marT="0" marB="0" anchor="ctr"/>
                </a:tc>
                <a:tc>
                  <a:txBody>
                    <a:bodyPr/>
                    <a:lstStyle/>
                    <a:p>
                      <a:pPr marL="0" marR="0" algn="ctr">
                        <a:lnSpc>
                          <a:spcPts val="1200"/>
                        </a:lnSpc>
                        <a:spcBef>
                          <a:spcPts val="0"/>
                        </a:spcBef>
                        <a:spcAft>
                          <a:spcPts val="0"/>
                        </a:spcAft>
                      </a:pPr>
                      <a:r>
                        <a:rPr lang="en-US" sz="1000" kern="1200" dirty="0">
                          <a:effectLst/>
                        </a:rPr>
                        <a:t>FTE</a:t>
                      </a:r>
                      <a:endParaRPr lang="en-US" sz="1000" dirty="0">
                        <a:effectLst/>
                      </a:endParaRPr>
                    </a:p>
                    <a:p>
                      <a:pPr marL="0" marR="0" algn="ctr">
                        <a:lnSpc>
                          <a:spcPts val="1200"/>
                        </a:lnSpc>
                        <a:spcBef>
                          <a:spcPts val="0"/>
                        </a:spcBef>
                        <a:spcAft>
                          <a:spcPts val="0"/>
                        </a:spcAft>
                      </a:pPr>
                      <a:r>
                        <a:rPr lang="en-US" sz="1000" kern="1200" dirty="0">
                          <a:effectLst/>
                        </a:rPr>
                        <a:t>Shortage</a:t>
                      </a:r>
                      <a:endParaRPr lang="en-US" sz="1000" dirty="0">
                        <a:effectLst/>
                        <a:latin typeface="Palatino Linotype"/>
                        <a:ea typeface="Calibri"/>
                        <a:cs typeface="Times New Roman"/>
                      </a:endParaRPr>
                    </a:p>
                  </a:txBody>
                  <a:tcPr marL="68580" marR="68580" marT="0" marB="0" anchor="ctr"/>
                </a:tc>
                <a:tc>
                  <a:txBody>
                    <a:bodyPr/>
                    <a:lstStyle/>
                    <a:p>
                      <a:pPr marL="0" marR="0" algn="ctr">
                        <a:lnSpc>
                          <a:spcPts val="1200"/>
                        </a:lnSpc>
                        <a:spcBef>
                          <a:spcPts val="0"/>
                        </a:spcBef>
                        <a:spcAft>
                          <a:spcPts val="0"/>
                        </a:spcAft>
                      </a:pPr>
                      <a:r>
                        <a:rPr lang="en-US" sz="1000" kern="1200">
                          <a:effectLst/>
                        </a:rPr>
                        <a:t>% of Subject</a:t>
                      </a:r>
                      <a:endParaRPr lang="en-US" sz="1000">
                        <a:effectLst/>
                      </a:endParaRPr>
                    </a:p>
                    <a:p>
                      <a:pPr marL="0" marR="0" algn="ctr">
                        <a:lnSpc>
                          <a:spcPts val="1200"/>
                        </a:lnSpc>
                        <a:spcBef>
                          <a:spcPts val="0"/>
                        </a:spcBef>
                        <a:spcAft>
                          <a:spcPts val="0"/>
                        </a:spcAft>
                      </a:pPr>
                      <a:r>
                        <a:rPr lang="en-US" sz="1000" kern="1200">
                          <a:effectLst/>
                        </a:rPr>
                        <a:t>FTE Teachers </a:t>
                      </a:r>
                      <a:endParaRPr lang="en-US" sz="1000">
                        <a:effectLst/>
                        <a:latin typeface="Palatino Linotype"/>
                        <a:ea typeface="Calibri"/>
                        <a:cs typeface="Times New Roman"/>
                      </a:endParaRPr>
                    </a:p>
                  </a:txBody>
                  <a:tcPr marL="68580" marR="68580" marT="0" marB="0"/>
                </a:tc>
                <a:tc>
                  <a:txBody>
                    <a:bodyPr/>
                    <a:lstStyle/>
                    <a:p>
                      <a:pPr marL="0" marR="0" algn="ctr">
                        <a:lnSpc>
                          <a:spcPts val="1200"/>
                        </a:lnSpc>
                        <a:spcBef>
                          <a:spcPts val="0"/>
                        </a:spcBef>
                        <a:spcAft>
                          <a:spcPts val="0"/>
                        </a:spcAft>
                      </a:pPr>
                      <a:r>
                        <a:rPr lang="en-US" sz="1000" kern="1200">
                          <a:effectLst/>
                        </a:rPr>
                        <a:t>% of Total</a:t>
                      </a:r>
                      <a:endParaRPr lang="en-US" sz="1000">
                        <a:effectLst/>
                      </a:endParaRPr>
                    </a:p>
                    <a:p>
                      <a:pPr marL="0" marR="0" algn="ctr">
                        <a:lnSpc>
                          <a:spcPts val="1200"/>
                        </a:lnSpc>
                        <a:spcBef>
                          <a:spcPts val="0"/>
                        </a:spcBef>
                        <a:spcAft>
                          <a:spcPts val="0"/>
                        </a:spcAft>
                      </a:pPr>
                      <a:r>
                        <a:rPr lang="en-US" sz="1000" kern="1200">
                          <a:effectLst/>
                        </a:rPr>
                        <a:t>FTE Teachers</a:t>
                      </a:r>
                      <a:endParaRPr lang="en-US" sz="1000">
                        <a:effectLst/>
                        <a:latin typeface="Palatino Linotype"/>
                        <a:ea typeface="Calibri"/>
                        <a:cs typeface="Times New Roman"/>
                      </a:endParaRPr>
                    </a:p>
                  </a:txBody>
                  <a:tcPr marL="68580" marR="68580" marT="0" marB="0"/>
                </a:tc>
              </a:tr>
              <a:tr h="604108">
                <a:tc>
                  <a:txBody>
                    <a:bodyPr/>
                    <a:lstStyle/>
                    <a:p>
                      <a:pPr marL="0" marR="0">
                        <a:lnSpc>
                          <a:spcPts val="1200"/>
                        </a:lnSpc>
                        <a:spcBef>
                          <a:spcPts val="0"/>
                        </a:spcBef>
                        <a:spcAft>
                          <a:spcPts val="0"/>
                        </a:spcAft>
                      </a:pPr>
                      <a:r>
                        <a:rPr lang="en-US" sz="1000" kern="1200">
                          <a:effectLst/>
                        </a:rPr>
                        <a:t>Special Education including State Special Schools</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4,540.3</a:t>
                      </a:r>
                      <a:endParaRPr lang="en-US" sz="1000">
                        <a:effectLst/>
                        <a:latin typeface="Palatino Linotype"/>
                        <a:ea typeface="Calibri"/>
                        <a:cs typeface="Times New Roman"/>
                      </a:endParaRPr>
                    </a:p>
                  </a:txBody>
                  <a:tcPr marL="68580" marR="68580" marT="0" marB="0"/>
                </a:tc>
                <a:tc>
                  <a:txBody>
                    <a:bodyPr/>
                    <a:lstStyle/>
                    <a:p>
                      <a:pPr marL="0" marR="0" algn="ctr">
                        <a:lnSpc>
                          <a:spcPts val="1200"/>
                        </a:lnSpc>
                        <a:spcBef>
                          <a:spcPts val="0"/>
                        </a:spcBef>
                        <a:spcAft>
                          <a:spcPts val="0"/>
                        </a:spcAft>
                      </a:pPr>
                      <a:r>
                        <a:rPr lang="en-US" sz="1000" kern="1200">
                          <a:effectLst/>
                        </a:rPr>
                        <a:t>             26.9%</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1.75%</a:t>
                      </a:r>
                      <a:endParaRPr lang="en-US" sz="1000">
                        <a:effectLst/>
                        <a:latin typeface="Palatino Linotype"/>
                        <a:ea typeface="Calibri"/>
                        <a:cs typeface="Times New Roman"/>
                      </a:endParaRPr>
                    </a:p>
                  </a:txBody>
                  <a:tcPr marL="68580" marR="68580" marT="0" marB="0"/>
                </a:tc>
              </a:tr>
              <a:tr h="302054">
                <a:tc>
                  <a:txBody>
                    <a:bodyPr/>
                    <a:lstStyle/>
                    <a:p>
                      <a:pPr marL="0" marR="0">
                        <a:lnSpc>
                          <a:spcPts val="1200"/>
                        </a:lnSpc>
                        <a:spcBef>
                          <a:spcPts val="0"/>
                        </a:spcBef>
                        <a:spcAft>
                          <a:spcPts val="0"/>
                        </a:spcAft>
                      </a:pPr>
                      <a:r>
                        <a:rPr lang="en-US" sz="1000" kern="1200">
                          <a:effectLst/>
                        </a:rPr>
                        <a:t>Mathematics/Computer Education</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2,214.6</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10.4%</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0.85%</a:t>
                      </a:r>
                      <a:endParaRPr lang="en-US" sz="1000">
                        <a:effectLst/>
                        <a:latin typeface="Palatino Linotype"/>
                        <a:ea typeface="Calibri"/>
                        <a:cs typeface="Times New Roman"/>
                      </a:endParaRPr>
                    </a:p>
                  </a:txBody>
                  <a:tcPr marL="68580" marR="68580" marT="0" marB="0"/>
                </a:tc>
              </a:tr>
              <a:tr h="302054">
                <a:tc>
                  <a:txBody>
                    <a:bodyPr/>
                    <a:lstStyle/>
                    <a:p>
                      <a:pPr marL="0" marR="0">
                        <a:lnSpc>
                          <a:spcPts val="1200"/>
                        </a:lnSpc>
                        <a:spcBef>
                          <a:spcPts val="0"/>
                        </a:spcBef>
                        <a:spcAft>
                          <a:spcPts val="0"/>
                        </a:spcAft>
                      </a:pPr>
                      <a:r>
                        <a:rPr lang="en-US" sz="1000" kern="1200">
                          <a:effectLst/>
                        </a:rPr>
                        <a:t>Science</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2,016.9</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12.7%</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0.78%</a:t>
                      </a:r>
                      <a:endParaRPr lang="en-US" sz="1000">
                        <a:effectLst/>
                        <a:latin typeface="Palatino Linotype"/>
                        <a:ea typeface="Calibri"/>
                        <a:cs typeface="Times New Roman"/>
                      </a:endParaRPr>
                    </a:p>
                  </a:txBody>
                  <a:tcPr marL="68580" marR="68580" marT="0" marB="0"/>
                </a:tc>
              </a:tr>
              <a:tr h="302054">
                <a:tc>
                  <a:txBody>
                    <a:bodyPr/>
                    <a:lstStyle/>
                    <a:p>
                      <a:pPr marL="0" marR="0">
                        <a:lnSpc>
                          <a:spcPts val="1200"/>
                        </a:lnSpc>
                        <a:spcBef>
                          <a:spcPts val="0"/>
                        </a:spcBef>
                        <a:spcAft>
                          <a:spcPts val="0"/>
                        </a:spcAft>
                      </a:pPr>
                      <a:r>
                        <a:rPr lang="en-US" sz="1000" kern="1200">
                          <a:effectLst/>
                        </a:rPr>
                        <a:t>English/Drama/Humanities</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2,024.2</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8.5%</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0.78%</a:t>
                      </a:r>
                      <a:endParaRPr lang="en-US" sz="1000">
                        <a:effectLst/>
                        <a:latin typeface="Palatino Linotype"/>
                        <a:ea typeface="Calibri"/>
                        <a:cs typeface="Times New Roman"/>
                      </a:endParaRPr>
                    </a:p>
                  </a:txBody>
                  <a:tcPr marL="68580" marR="68580" marT="0" marB="0"/>
                </a:tc>
              </a:tr>
              <a:tr h="305830">
                <a:tc>
                  <a:txBody>
                    <a:bodyPr/>
                    <a:lstStyle/>
                    <a:p>
                      <a:pPr marL="0" marR="0">
                        <a:lnSpc>
                          <a:spcPts val="1200"/>
                        </a:lnSpc>
                        <a:spcBef>
                          <a:spcPts val="0"/>
                        </a:spcBef>
                        <a:spcAft>
                          <a:spcPts val="0"/>
                        </a:spcAft>
                      </a:pPr>
                      <a:r>
                        <a:rPr lang="en-US" sz="1000" kern="1200">
                          <a:effectLst/>
                        </a:rPr>
                        <a:t>PE/Health/Dance</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  903.2</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7.4%</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0.35%</a:t>
                      </a:r>
                      <a:endParaRPr lang="en-US" sz="1000">
                        <a:effectLst/>
                        <a:latin typeface="Palatino Linotype"/>
                        <a:ea typeface="Calibri"/>
                        <a:cs typeface="Times New Roman"/>
                      </a:endParaRPr>
                    </a:p>
                  </a:txBody>
                  <a:tcPr marL="68580" marR="68580" marT="0" marB="0"/>
                </a:tc>
              </a:tr>
              <a:tr h="305830">
                <a:tc>
                  <a:txBody>
                    <a:bodyPr/>
                    <a:lstStyle/>
                    <a:p>
                      <a:pPr marL="0" marR="0">
                        <a:lnSpc>
                          <a:spcPts val="1200"/>
                        </a:lnSpc>
                        <a:spcBef>
                          <a:spcPts val="0"/>
                        </a:spcBef>
                        <a:spcAft>
                          <a:spcPts val="0"/>
                        </a:spcAft>
                      </a:pPr>
                      <a:r>
                        <a:rPr lang="en-US" sz="1000" kern="1200">
                          <a:effectLst/>
                        </a:rPr>
                        <a:t>History/Social Science</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1,184.9</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7.1%</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0.46%</a:t>
                      </a:r>
                      <a:endParaRPr lang="en-US" sz="1000">
                        <a:effectLst/>
                        <a:latin typeface="Palatino Linotype"/>
                        <a:ea typeface="Calibri"/>
                        <a:cs typeface="Times New Roman"/>
                      </a:endParaRPr>
                    </a:p>
                  </a:txBody>
                  <a:tcPr marL="68580" marR="68580" marT="0" marB="0"/>
                </a:tc>
              </a:tr>
              <a:tr h="302054">
                <a:tc>
                  <a:txBody>
                    <a:bodyPr/>
                    <a:lstStyle/>
                    <a:p>
                      <a:pPr marL="0" marR="0">
                        <a:lnSpc>
                          <a:spcPts val="1200"/>
                        </a:lnSpc>
                        <a:spcBef>
                          <a:spcPts val="0"/>
                        </a:spcBef>
                        <a:spcAft>
                          <a:spcPts val="0"/>
                        </a:spcAft>
                      </a:pPr>
                      <a:r>
                        <a:rPr lang="en-US" sz="1000" kern="1200">
                          <a:effectLst/>
                        </a:rPr>
                        <a:t>Other Specializations</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  967.9</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6.8%</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0.37%</a:t>
                      </a:r>
                      <a:endParaRPr lang="en-US" sz="1000">
                        <a:effectLst/>
                        <a:latin typeface="Palatino Linotype"/>
                        <a:ea typeface="Calibri"/>
                        <a:cs typeface="Times New Roman"/>
                      </a:endParaRPr>
                    </a:p>
                  </a:txBody>
                  <a:tcPr marL="68580" marR="68580" marT="0" marB="0"/>
                </a:tc>
              </a:tr>
              <a:tr h="324708">
                <a:tc>
                  <a:txBody>
                    <a:bodyPr/>
                    <a:lstStyle/>
                    <a:p>
                      <a:pPr marL="0" marR="0">
                        <a:lnSpc>
                          <a:spcPts val="1200"/>
                        </a:lnSpc>
                        <a:spcBef>
                          <a:spcPts val="0"/>
                        </a:spcBef>
                        <a:spcAft>
                          <a:spcPts val="0"/>
                        </a:spcAft>
                      </a:pPr>
                      <a:r>
                        <a:rPr lang="en-US" sz="1000" kern="1200" dirty="0">
                          <a:effectLst/>
                        </a:rPr>
                        <a:t>Totals</a:t>
                      </a:r>
                      <a:endParaRPr lang="en-US" sz="1000" dirty="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13,858.3</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a:effectLst/>
                        </a:rPr>
                        <a:t> </a:t>
                      </a:r>
                      <a:endParaRPr lang="en-US" sz="1000">
                        <a:effectLst/>
                        <a:latin typeface="Palatino Linotype"/>
                        <a:ea typeface="Calibri"/>
                        <a:cs typeface="Times New Roman"/>
                      </a:endParaRPr>
                    </a:p>
                  </a:txBody>
                  <a:tcPr marL="68580" marR="68580" marT="0" marB="0"/>
                </a:tc>
                <a:tc>
                  <a:txBody>
                    <a:bodyPr/>
                    <a:lstStyle/>
                    <a:p>
                      <a:pPr marL="0" marR="0" algn="r">
                        <a:lnSpc>
                          <a:spcPts val="1200"/>
                        </a:lnSpc>
                        <a:spcBef>
                          <a:spcPts val="0"/>
                        </a:spcBef>
                        <a:spcAft>
                          <a:spcPts val="0"/>
                        </a:spcAft>
                      </a:pPr>
                      <a:r>
                        <a:rPr lang="en-US" sz="1000" kern="1200" dirty="0">
                          <a:effectLst/>
                        </a:rPr>
                        <a:t>5.34%</a:t>
                      </a:r>
                      <a:endParaRPr lang="en-US" sz="1000" dirty="0">
                        <a:effectLst/>
                        <a:latin typeface="Palatino Linotype"/>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787417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2112885"/>
          </a:xfrm>
        </p:spPr>
        <p:txBody>
          <a:bodyPr>
            <a:normAutofit/>
          </a:bodyPr>
          <a:lstStyle/>
          <a:p>
            <a:pPr algn="ctr"/>
            <a:r>
              <a:rPr lang="en-US" dirty="0" smtClean="0"/>
              <a:t>Recruitment</a:t>
            </a:r>
            <a:br>
              <a:rPr lang="en-US" dirty="0" smtClean="0"/>
            </a:br>
            <a:endParaRPr lang="en-US" dirty="0"/>
          </a:p>
        </p:txBody>
      </p:sp>
    </p:spTree>
    <p:extLst>
      <p:ext uri="{BB962C8B-B14F-4D97-AF65-F5344CB8AC3E}">
        <p14:creationId xmlns:p14="http://schemas.microsoft.com/office/powerpoint/2010/main" val="18872221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14400"/>
            <a:ext cx="7315200" cy="1154097"/>
          </a:xfrm>
        </p:spPr>
        <p:txBody>
          <a:bodyPr>
            <a:normAutofit fontScale="90000"/>
          </a:bodyPr>
          <a:lstStyle/>
          <a:p>
            <a:r>
              <a:rPr lang="en-US" dirty="0" smtClean="0"/>
              <a:t>Successful Recruitment Strategies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Statewide campaign:  change the narrative</a:t>
            </a:r>
          </a:p>
          <a:p>
            <a:endParaRPr lang="en-US" dirty="0" smtClean="0"/>
          </a:p>
          <a:p>
            <a:r>
              <a:rPr lang="en-US" dirty="0" smtClean="0"/>
              <a:t>Incentivize entry into preparation</a:t>
            </a:r>
          </a:p>
          <a:p>
            <a:pPr lvl="1"/>
            <a:r>
              <a:rPr lang="en-US" dirty="0" smtClean="0"/>
              <a:t>Governor’s Teacher Fellowship</a:t>
            </a:r>
          </a:p>
          <a:p>
            <a:pPr lvl="1"/>
            <a:r>
              <a:rPr lang="en-US" dirty="0" smtClean="0"/>
              <a:t>APLE forgivable loan programs</a:t>
            </a:r>
          </a:p>
          <a:p>
            <a:pPr lvl="1"/>
            <a:endParaRPr lang="en-US" dirty="0" smtClean="0"/>
          </a:p>
          <a:p>
            <a:r>
              <a:rPr lang="en-US" dirty="0" smtClean="0"/>
              <a:t>Strengthen local internship programs for career changers</a:t>
            </a:r>
          </a:p>
          <a:p>
            <a:endParaRPr lang="en-US" dirty="0" smtClean="0"/>
          </a:p>
          <a:p>
            <a:r>
              <a:rPr lang="en-US" dirty="0" smtClean="0"/>
              <a:t>Ensure all candidates, regardless of entry point, receive adequate support to learn to teach effectively</a:t>
            </a:r>
          </a:p>
          <a:p>
            <a:endParaRPr lang="en-US" dirty="0" smtClean="0"/>
          </a:p>
          <a:p>
            <a:r>
              <a:rPr lang="en-US" dirty="0" smtClean="0"/>
              <a:t>Balance pressures for demand with pressures for effectiveness</a:t>
            </a:r>
            <a:endParaRPr lang="en-US" dirty="0"/>
          </a:p>
        </p:txBody>
      </p:sp>
    </p:spTree>
    <p:extLst>
      <p:ext uri="{BB962C8B-B14F-4D97-AF65-F5344CB8AC3E}">
        <p14:creationId xmlns:p14="http://schemas.microsoft.com/office/powerpoint/2010/main" val="26801395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315200" cy="1154097"/>
          </a:xfrm>
        </p:spPr>
        <p:txBody>
          <a:bodyPr/>
          <a:lstStyle/>
          <a:p>
            <a:pPr algn="ctr"/>
            <a:r>
              <a:rPr lang="en-US" dirty="0" smtClean="0"/>
              <a:t>Who are we recruiting?</a:t>
            </a:r>
            <a:endParaRPr lang="en-US" dirty="0"/>
          </a:p>
        </p:txBody>
      </p:sp>
      <p:sp>
        <p:nvSpPr>
          <p:cNvPr id="4" name="Content Placeholder 3"/>
          <p:cNvSpPr>
            <a:spLocks noGrp="1"/>
          </p:cNvSpPr>
          <p:nvPr>
            <p:ph idx="1"/>
          </p:nvPr>
        </p:nvSpPr>
        <p:spPr>
          <a:xfrm>
            <a:off x="914400" y="2286000"/>
            <a:ext cx="7315200" cy="3539527"/>
          </a:xfrm>
        </p:spPr>
        <p:txBody>
          <a:bodyPr/>
          <a:lstStyle/>
          <a:p>
            <a:r>
              <a:rPr lang="en-US" dirty="0"/>
              <a:t>How many of you think that </a:t>
            </a:r>
          </a:p>
          <a:p>
            <a:r>
              <a:rPr lang="en-US" dirty="0"/>
              <a:t>… liking kids contributes to teacher effectiveness?</a:t>
            </a:r>
          </a:p>
          <a:p>
            <a:r>
              <a:rPr lang="en-US" dirty="0"/>
              <a:t>… a 3.2 or higher GPA from high school?</a:t>
            </a:r>
          </a:p>
          <a:p>
            <a:r>
              <a:rPr lang="en-US" dirty="0"/>
              <a:t>… a 3.0 or higher GPA from college?</a:t>
            </a:r>
          </a:p>
          <a:p>
            <a:r>
              <a:rPr lang="en-US" dirty="0"/>
              <a:t>… having the same racial or ethnic background?</a:t>
            </a:r>
          </a:p>
          <a:p>
            <a:r>
              <a:rPr lang="en-US" dirty="0"/>
              <a:t>… speaking the same language?</a:t>
            </a:r>
          </a:p>
          <a:p>
            <a:endParaRPr lang="en-US" dirty="0"/>
          </a:p>
        </p:txBody>
      </p:sp>
    </p:spTree>
    <p:extLst>
      <p:ext uri="{BB962C8B-B14F-4D97-AF65-F5344CB8AC3E}">
        <p14:creationId xmlns:p14="http://schemas.microsoft.com/office/powerpoint/2010/main" val="3600864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Preparation</a:t>
            </a:r>
            <a:endParaRPr lang="en-US" dirty="0"/>
          </a:p>
        </p:txBody>
      </p:sp>
    </p:spTree>
    <p:extLst>
      <p:ext uri="{BB962C8B-B14F-4D97-AF65-F5344CB8AC3E}">
        <p14:creationId xmlns:p14="http://schemas.microsoft.com/office/powerpoint/2010/main" val="11381002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Learning to Teach in California	</a:t>
            </a:r>
            <a:endParaRPr lang="en-US" dirty="0"/>
          </a:p>
        </p:txBody>
      </p:sp>
      <p:sp>
        <p:nvSpPr>
          <p:cNvPr id="3" name="Content Placeholder 2"/>
          <p:cNvSpPr>
            <a:spLocks noGrp="1"/>
          </p:cNvSpPr>
          <p:nvPr>
            <p:ph idx="1"/>
          </p:nvPr>
        </p:nvSpPr>
        <p:spPr/>
        <p:txBody>
          <a:bodyPr/>
          <a:lstStyle/>
          <a:p>
            <a:r>
              <a:rPr lang="en-US" dirty="0" smtClean="0"/>
              <a:t>Developmental continuum:</a:t>
            </a:r>
          </a:p>
          <a:p>
            <a:pPr lvl="1"/>
            <a:r>
              <a:rPr lang="en-US" dirty="0" smtClean="0"/>
              <a:t>Undergraduate studies</a:t>
            </a:r>
          </a:p>
          <a:p>
            <a:pPr lvl="1"/>
            <a:r>
              <a:rPr lang="en-US" dirty="0" smtClean="0"/>
              <a:t>Teacher education with strong clinical base</a:t>
            </a:r>
          </a:p>
          <a:p>
            <a:pPr lvl="1"/>
            <a:r>
              <a:rPr lang="en-US" dirty="0" smtClean="0"/>
              <a:t>Induction into the profession with a strong mentor</a:t>
            </a:r>
          </a:p>
          <a:p>
            <a:pPr lvl="1"/>
            <a:r>
              <a:rPr lang="en-US" dirty="0" smtClean="0"/>
              <a:t>Ongoing opportunities for professional development and learning across the career</a:t>
            </a:r>
          </a:p>
          <a:p>
            <a:pPr lvl="1"/>
            <a:r>
              <a:rPr lang="en-US" dirty="0" smtClean="0"/>
              <a:t>Opportunities to move into advanced leadership</a:t>
            </a:r>
          </a:p>
          <a:p>
            <a:pPr lvl="1"/>
            <a:r>
              <a:rPr lang="en-US" dirty="0" smtClean="0"/>
              <a:t>California Standards for the Teaching Profession guide the continuum</a:t>
            </a:r>
            <a:endParaRPr lang="en-US" dirty="0"/>
          </a:p>
        </p:txBody>
      </p:sp>
    </p:spTree>
    <p:extLst>
      <p:ext uri="{BB962C8B-B14F-4D97-AF65-F5344CB8AC3E}">
        <p14:creationId xmlns:p14="http://schemas.microsoft.com/office/powerpoint/2010/main" val="29089784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we know about effective preparation…</a:t>
            </a:r>
            <a:endParaRPr lang="en-US" dirty="0"/>
          </a:p>
        </p:txBody>
      </p:sp>
      <p:sp>
        <p:nvSpPr>
          <p:cNvPr id="3" name="Content Placeholder 2"/>
          <p:cNvSpPr>
            <a:spLocks noGrp="1"/>
          </p:cNvSpPr>
          <p:nvPr>
            <p:ph idx="1"/>
          </p:nvPr>
        </p:nvSpPr>
        <p:spPr/>
        <p:txBody>
          <a:bodyPr/>
          <a:lstStyle/>
          <a:p>
            <a:r>
              <a:rPr lang="en-US" dirty="0" smtClean="0"/>
              <a:t>Collaboration between teacher preparation and K-12</a:t>
            </a:r>
          </a:p>
          <a:p>
            <a:r>
              <a:rPr lang="en-US" dirty="0" smtClean="0"/>
              <a:t>Strong clinical component</a:t>
            </a:r>
          </a:p>
          <a:p>
            <a:r>
              <a:rPr lang="en-US" dirty="0" smtClean="0"/>
              <a:t>Strong link between successful completion of program and current performance expectations</a:t>
            </a:r>
          </a:p>
          <a:p>
            <a:r>
              <a:rPr lang="en-US" dirty="0" smtClean="0"/>
              <a:t>Focus on all students</a:t>
            </a:r>
          </a:p>
          <a:p>
            <a:r>
              <a:rPr lang="en-US" dirty="0" smtClean="0"/>
              <a:t>The more prepared teachers are when they begin, the better they perform and the longer they stay in teaching</a:t>
            </a:r>
            <a:endParaRPr lang="en-US" dirty="0"/>
          </a:p>
        </p:txBody>
      </p:sp>
    </p:spTree>
    <p:extLst>
      <p:ext uri="{BB962C8B-B14F-4D97-AF65-F5344CB8AC3E}">
        <p14:creationId xmlns:p14="http://schemas.microsoft.com/office/powerpoint/2010/main" val="2391106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848600" cy="838201"/>
          </a:xfrm>
          <a:noFill/>
        </p:spPr>
        <p:txBody>
          <a:bodyPr>
            <a:normAutofit fontScale="90000"/>
          </a:bodyPr>
          <a:lstStyle/>
          <a:p>
            <a:r>
              <a:rPr lang="en-US" dirty="0" smtClean="0"/>
              <a:t/>
            </a:r>
            <a:br>
              <a:rPr lang="en-US" dirty="0" smtClean="0"/>
            </a:br>
            <a:r>
              <a:rPr lang="en-US" dirty="0" smtClean="0"/>
              <a:t>CTC Goals for Program Improvement </a:t>
            </a:r>
            <a:endParaRPr lang="en-US" dirty="0"/>
          </a:p>
        </p:txBody>
      </p:sp>
      <p:sp>
        <p:nvSpPr>
          <p:cNvPr id="3" name="Content Placeholder 2"/>
          <p:cNvSpPr>
            <a:spLocks noGrp="1"/>
          </p:cNvSpPr>
          <p:nvPr>
            <p:ph sz="quarter" idx="1"/>
          </p:nvPr>
        </p:nvSpPr>
        <p:spPr>
          <a:xfrm>
            <a:off x="457200" y="2514600"/>
            <a:ext cx="8382000" cy="3810000"/>
          </a:xfrm>
        </p:spPr>
        <p:txBody>
          <a:bodyPr>
            <a:normAutofit/>
          </a:bodyPr>
          <a:lstStyle/>
          <a:p>
            <a:r>
              <a:rPr lang="en-US" dirty="0" smtClean="0"/>
              <a:t>Focus on the essentials:  </a:t>
            </a:r>
          </a:p>
          <a:p>
            <a:pPr lvl="1"/>
            <a:r>
              <a:rPr lang="en-US" dirty="0" smtClean="0"/>
              <a:t>Ensure standards support high leverage practices, align with K-12 expectations, and encourage innovation</a:t>
            </a:r>
          </a:p>
          <a:p>
            <a:pPr lvl="1"/>
            <a:r>
              <a:rPr lang="en-US" dirty="0" smtClean="0"/>
              <a:t>Increase focus on effective clinical practice</a:t>
            </a:r>
          </a:p>
          <a:p>
            <a:pPr lvl="1"/>
            <a:r>
              <a:rPr lang="en-US" dirty="0"/>
              <a:t>Increase reliance on </a:t>
            </a:r>
            <a:r>
              <a:rPr lang="en-US" dirty="0" smtClean="0"/>
              <a:t>outcome </a:t>
            </a:r>
            <a:r>
              <a:rPr lang="en-US" dirty="0"/>
              <a:t>measures</a:t>
            </a:r>
          </a:p>
          <a:p>
            <a:pPr lvl="2"/>
            <a:r>
              <a:rPr lang="en-US" dirty="0"/>
              <a:t>Performance assessments</a:t>
            </a:r>
          </a:p>
          <a:p>
            <a:pPr lvl="2"/>
            <a:r>
              <a:rPr lang="en-US" dirty="0"/>
              <a:t>Educator surveys</a:t>
            </a:r>
          </a:p>
          <a:p>
            <a:pPr lvl="2"/>
            <a:r>
              <a:rPr lang="en-US" dirty="0"/>
              <a:t>Employer surveys</a:t>
            </a:r>
          </a:p>
          <a:p>
            <a:pPr lvl="2"/>
            <a:r>
              <a:rPr lang="en-US" dirty="0"/>
              <a:t>Other indicators (admissions, program completion rates, employment rates, retention rates, etc.</a:t>
            </a:r>
            <a:r>
              <a:rPr lang="en-US" dirty="0" smtClean="0"/>
              <a:t>)</a:t>
            </a:r>
          </a:p>
          <a:p>
            <a:pPr lvl="1"/>
            <a:r>
              <a:rPr lang="en-US" dirty="0" smtClean="0"/>
              <a:t>Decrease over-reliance on lengthy documentation</a:t>
            </a:r>
          </a:p>
          <a:p>
            <a:pPr marL="320040" lvl="1" indent="0">
              <a:buNone/>
            </a:pPr>
            <a:endParaRPr lang="en-US" dirty="0"/>
          </a:p>
        </p:txBody>
      </p:sp>
    </p:spTree>
    <p:extLst>
      <p:ext uri="{BB962C8B-B14F-4D97-AF65-F5344CB8AC3E}">
        <p14:creationId xmlns:p14="http://schemas.microsoft.com/office/powerpoint/2010/main" val="25221814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Induction</a:t>
            </a:r>
            <a:endParaRPr lang="en-US" dirty="0"/>
          </a:p>
        </p:txBody>
      </p:sp>
    </p:spTree>
    <p:extLst>
      <p:ext uri="{BB962C8B-B14F-4D97-AF65-F5344CB8AC3E}">
        <p14:creationId xmlns:p14="http://schemas.microsoft.com/office/powerpoint/2010/main" val="5675386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870012"/>
          </a:xfrm>
        </p:spPr>
        <p:txBody>
          <a:bodyPr/>
          <a:lstStyle/>
          <a:p>
            <a:r>
              <a:rPr lang="en-US" dirty="0" smtClean="0"/>
              <a:t>Overview</a:t>
            </a:r>
            <a:endParaRPr lang="en-US" dirty="0"/>
          </a:p>
        </p:txBody>
      </p:sp>
      <p:sp>
        <p:nvSpPr>
          <p:cNvPr id="3" name="Content Placeholder 2"/>
          <p:cNvSpPr>
            <a:spLocks noGrp="1"/>
          </p:cNvSpPr>
          <p:nvPr>
            <p:ph idx="1"/>
          </p:nvPr>
        </p:nvSpPr>
        <p:spPr>
          <a:xfrm>
            <a:off x="838200" y="1752600"/>
            <a:ext cx="7315200" cy="3539527"/>
          </a:xfrm>
        </p:spPr>
        <p:txBody>
          <a:bodyPr>
            <a:normAutofit/>
          </a:bodyPr>
          <a:lstStyle/>
          <a:p>
            <a:r>
              <a:rPr lang="en-US" dirty="0" smtClean="0"/>
              <a:t>What we expect of teachers</a:t>
            </a:r>
          </a:p>
          <a:p>
            <a:r>
              <a:rPr lang="en-US" dirty="0" smtClean="0"/>
              <a:t>The current landscape of teacher supply and demand</a:t>
            </a:r>
          </a:p>
          <a:p>
            <a:r>
              <a:rPr lang="en-US" dirty="0" smtClean="0"/>
              <a:t>Systems that shape teacher effectiveness:</a:t>
            </a:r>
          </a:p>
          <a:p>
            <a:pPr lvl="1"/>
            <a:r>
              <a:rPr lang="en-US" dirty="0" smtClean="0"/>
              <a:t>Recruitment</a:t>
            </a:r>
          </a:p>
          <a:p>
            <a:pPr lvl="1"/>
            <a:r>
              <a:rPr lang="en-US" dirty="0" smtClean="0"/>
              <a:t>Preparation</a:t>
            </a:r>
          </a:p>
          <a:p>
            <a:pPr lvl="1"/>
            <a:r>
              <a:rPr lang="en-US" dirty="0" smtClean="0"/>
              <a:t>Induction</a:t>
            </a:r>
          </a:p>
          <a:p>
            <a:pPr lvl="1"/>
            <a:r>
              <a:rPr lang="en-US" dirty="0" smtClean="0"/>
              <a:t>Professional Development</a:t>
            </a:r>
          </a:p>
          <a:p>
            <a:pPr lvl="1"/>
            <a:r>
              <a:rPr lang="en-US" dirty="0" smtClean="0"/>
              <a:t>Evaluation</a:t>
            </a:r>
          </a:p>
          <a:p>
            <a:endParaRPr lang="en-US" dirty="0" smtClean="0"/>
          </a:p>
        </p:txBody>
      </p:sp>
    </p:spTree>
    <p:extLst>
      <p:ext uri="{BB962C8B-B14F-4D97-AF65-F5344CB8AC3E}">
        <p14:creationId xmlns:p14="http://schemas.microsoft.com/office/powerpoint/2010/main" val="19925433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7315200" cy="1154097"/>
          </a:xfrm>
        </p:spPr>
        <p:txBody>
          <a:bodyPr/>
          <a:lstStyle/>
          <a:p>
            <a:r>
              <a:rPr lang="en-US" dirty="0" smtClean="0"/>
              <a:t>The Role of Induction</a:t>
            </a:r>
            <a:endParaRPr lang="en-US" dirty="0"/>
          </a:p>
        </p:txBody>
      </p:sp>
      <p:sp>
        <p:nvSpPr>
          <p:cNvPr id="3" name="Content Placeholder 2"/>
          <p:cNvSpPr>
            <a:spLocks noGrp="1"/>
          </p:cNvSpPr>
          <p:nvPr>
            <p:ph idx="1"/>
          </p:nvPr>
        </p:nvSpPr>
        <p:spPr>
          <a:xfrm>
            <a:off x="914400" y="2057400"/>
            <a:ext cx="7315200" cy="3539527"/>
          </a:xfrm>
        </p:spPr>
        <p:txBody>
          <a:bodyPr>
            <a:normAutofit lnSpcReduction="10000"/>
          </a:bodyPr>
          <a:lstStyle/>
          <a:p>
            <a:r>
              <a:rPr lang="en-US" dirty="0" smtClean="0"/>
              <a:t>Intended to serve as a bridge from student of teaching to teacher of students</a:t>
            </a:r>
          </a:p>
          <a:p>
            <a:r>
              <a:rPr lang="en-US" dirty="0" smtClean="0"/>
              <a:t>California’s impetus was to stem the tide of attrition</a:t>
            </a:r>
          </a:p>
          <a:p>
            <a:pPr lvl="1"/>
            <a:r>
              <a:rPr lang="en-US" dirty="0" smtClean="0"/>
              <a:t>30-50% of new teachers were leaving teaching within first five years</a:t>
            </a:r>
          </a:p>
          <a:p>
            <a:pPr lvl="1"/>
            <a:r>
              <a:rPr lang="en-US" dirty="0" smtClean="0"/>
              <a:t>Richard Ingersoll:  High levels of employee turnover are both the cause and effect of low performance</a:t>
            </a:r>
          </a:p>
          <a:p>
            <a:pPr lvl="2"/>
            <a:r>
              <a:rPr lang="en-US" dirty="0" smtClean="0"/>
              <a:t>Impact on organizational stability, coherence and morale</a:t>
            </a:r>
          </a:p>
          <a:p>
            <a:r>
              <a:rPr lang="en-US" dirty="0" smtClean="0"/>
              <a:t>Effective mentoring has reduced attrition in California to 10-13%</a:t>
            </a:r>
          </a:p>
          <a:p>
            <a:r>
              <a:rPr lang="en-US" dirty="0" smtClean="0"/>
              <a:t>Changing expectations </a:t>
            </a:r>
          </a:p>
          <a:p>
            <a:endParaRPr lang="en-US" dirty="0"/>
          </a:p>
        </p:txBody>
      </p:sp>
    </p:spTree>
    <p:extLst>
      <p:ext uri="{BB962C8B-B14F-4D97-AF65-F5344CB8AC3E}">
        <p14:creationId xmlns:p14="http://schemas.microsoft.com/office/powerpoint/2010/main" val="19835712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Professional Development</a:t>
            </a:r>
            <a:endParaRPr lang="en-US" dirty="0"/>
          </a:p>
        </p:txBody>
      </p:sp>
    </p:spTree>
    <p:extLst>
      <p:ext uri="{BB962C8B-B14F-4D97-AF65-F5344CB8AC3E}">
        <p14:creationId xmlns:p14="http://schemas.microsoft.com/office/powerpoint/2010/main" val="1524985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Teacher Perspectives on the Common Core</a:t>
            </a:r>
            <a:endParaRPr lang="en-US" dirty="0"/>
          </a:p>
        </p:txBody>
      </p:sp>
      <p:sp>
        <p:nvSpPr>
          <p:cNvPr id="3" name="Content Placeholder 2"/>
          <p:cNvSpPr>
            <a:spLocks noGrp="1"/>
          </p:cNvSpPr>
          <p:nvPr>
            <p:ph idx="1"/>
          </p:nvPr>
        </p:nvSpPr>
        <p:spPr/>
        <p:txBody>
          <a:bodyPr/>
          <a:lstStyle/>
          <a:p>
            <a:r>
              <a:rPr lang="en-US" dirty="0" smtClean="0"/>
              <a:t>Study funded by the Hewlett Foundation </a:t>
            </a:r>
          </a:p>
          <a:p>
            <a:r>
              <a:rPr lang="en-US" dirty="0" smtClean="0"/>
              <a:t>Surveyed 600 teachers regarding their views of the CCSS and their readiness to implement (not statistically representative)</a:t>
            </a:r>
          </a:p>
          <a:p>
            <a:r>
              <a:rPr lang="en-US" dirty="0" smtClean="0"/>
              <a:t>Teachers felt moderately well prepared to teach the CCSS to their students as a whole; notably less ready to teach ELs and students with disabilities</a:t>
            </a:r>
          </a:p>
          <a:p>
            <a:r>
              <a:rPr lang="en-US" dirty="0" smtClean="0"/>
              <a:t>Teachers believed implementing CCSS would help them improve their teaching and classroom practices</a:t>
            </a:r>
          </a:p>
          <a:p>
            <a:endParaRPr lang="en-US" dirty="0"/>
          </a:p>
        </p:txBody>
      </p:sp>
    </p:spTree>
    <p:extLst>
      <p:ext uri="{BB962C8B-B14F-4D97-AF65-F5344CB8AC3E}">
        <p14:creationId xmlns:p14="http://schemas.microsoft.com/office/powerpoint/2010/main" val="32005429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Additional needed Training supports</a:t>
            </a:r>
            <a:endParaRPr lang="en-US" dirty="0"/>
          </a:p>
        </p:txBody>
      </p:sp>
      <p:sp>
        <p:nvSpPr>
          <p:cNvPr id="3" name="Content Placeholder 2"/>
          <p:cNvSpPr>
            <a:spLocks noGrp="1"/>
          </p:cNvSpPr>
          <p:nvPr>
            <p:ph idx="1"/>
          </p:nvPr>
        </p:nvSpPr>
        <p:spPr/>
        <p:txBody>
          <a:bodyPr/>
          <a:lstStyle/>
          <a:p>
            <a:r>
              <a:rPr lang="en-US" dirty="0" smtClean="0"/>
              <a:t>In order to feel better prepared to teach the CCSS…</a:t>
            </a:r>
          </a:p>
          <a:p>
            <a:pPr lvl="1"/>
            <a:r>
              <a:rPr lang="en-US" dirty="0" smtClean="0"/>
              <a:t>74% of teachers felt they needed more planning time</a:t>
            </a:r>
          </a:p>
          <a:p>
            <a:pPr lvl="1"/>
            <a:r>
              <a:rPr lang="en-US" dirty="0" smtClean="0"/>
              <a:t>72% felt they needed access to aligned curricular resources</a:t>
            </a:r>
          </a:p>
          <a:p>
            <a:pPr lvl="1"/>
            <a:r>
              <a:rPr lang="en-US" dirty="0" smtClean="0"/>
              <a:t>72% felt they needed access to aligned assessments</a:t>
            </a:r>
          </a:p>
          <a:p>
            <a:pPr lvl="1"/>
            <a:r>
              <a:rPr lang="en-US" dirty="0" smtClean="0"/>
              <a:t>71% felt they needed more collaboration time with colleagues</a:t>
            </a:r>
          </a:p>
          <a:p>
            <a:pPr lvl="1"/>
            <a:r>
              <a:rPr lang="en-US" dirty="0" smtClean="0"/>
              <a:t>67% felt they needed more information about new expectations of students</a:t>
            </a:r>
          </a:p>
          <a:p>
            <a:pPr lvl="1"/>
            <a:r>
              <a:rPr lang="en-US" dirty="0" smtClean="0"/>
              <a:t>57% felt they needed more information about how the CCSS changes instructional practice</a:t>
            </a:r>
          </a:p>
          <a:p>
            <a:pPr lvl="1"/>
            <a:r>
              <a:rPr lang="en-US" dirty="0" smtClean="0"/>
              <a:t>33% felt they needed more information about changes from previous standards</a:t>
            </a:r>
            <a:endParaRPr lang="en-US" dirty="0"/>
          </a:p>
        </p:txBody>
      </p:sp>
    </p:spTree>
    <p:extLst>
      <p:ext uri="{BB962C8B-B14F-4D97-AF65-F5344CB8AC3E}">
        <p14:creationId xmlns:p14="http://schemas.microsoft.com/office/powerpoint/2010/main" val="133975708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Evaluation</a:t>
            </a:r>
            <a:endParaRPr lang="en-US" dirty="0"/>
          </a:p>
        </p:txBody>
      </p:sp>
      <p:sp>
        <p:nvSpPr>
          <p:cNvPr id="3" name="Content Placeholder 2"/>
          <p:cNvSpPr>
            <a:spLocks noGrp="1"/>
          </p:cNvSpPr>
          <p:nvPr>
            <p:ph idx="1"/>
          </p:nvPr>
        </p:nvSpPr>
        <p:spPr/>
        <p:txBody>
          <a:bodyPr/>
          <a:lstStyle/>
          <a:p>
            <a:r>
              <a:rPr lang="en-US" dirty="0" smtClean="0"/>
              <a:t>Vergara</a:t>
            </a:r>
          </a:p>
          <a:p>
            <a:r>
              <a:rPr lang="en-US" dirty="0" smtClean="0"/>
              <a:t>Six bills introduced this year focused on teacher effectiveness and evaluation</a:t>
            </a:r>
          </a:p>
          <a:p>
            <a:r>
              <a:rPr lang="en-US" dirty="0" smtClean="0"/>
              <a:t>Local vs. State control:  role of Subsidiarity</a:t>
            </a:r>
          </a:p>
          <a:p>
            <a:r>
              <a:rPr lang="en-US" dirty="0" smtClean="0"/>
              <a:t>Interesting parallels with other professions…</a:t>
            </a:r>
          </a:p>
        </p:txBody>
      </p:sp>
    </p:spTree>
    <p:extLst>
      <p:ext uri="{BB962C8B-B14F-4D97-AF65-F5344CB8AC3E}">
        <p14:creationId xmlns:p14="http://schemas.microsoft.com/office/powerpoint/2010/main" val="24635456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we improve teacher effectiveness?</a:t>
            </a:r>
            <a:endParaRPr lang="en-US" dirty="0"/>
          </a:p>
        </p:txBody>
      </p:sp>
      <p:sp>
        <p:nvSpPr>
          <p:cNvPr id="3" name="Content Placeholder 2"/>
          <p:cNvSpPr>
            <a:spLocks noGrp="1"/>
          </p:cNvSpPr>
          <p:nvPr>
            <p:ph idx="1"/>
          </p:nvPr>
        </p:nvSpPr>
        <p:spPr/>
        <p:txBody>
          <a:bodyPr/>
          <a:lstStyle/>
          <a:p>
            <a:r>
              <a:rPr lang="en-US" dirty="0" smtClean="0"/>
              <a:t>Focus on building capacity</a:t>
            </a:r>
          </a:p>
          <a:p>
            <a:r>
              <a:rPr lang="en-US" dirty="0" smtClean="0"/>
              <a:t>Throttle back on “accountability” as a motivator for change</a:t>
            </a:r>
          </a:p>
          <a:p>
            <a:r>
              <a:rPr lang="en-US" dirty="0" smtClean="0"/>
              <a:t>Supply and demand pressures underscore the need to recruit increasing numbers of talented individuals to work in our classrooms</a:t>
            </a:r>
          </a:p>
          <a:p>
            <a:r>
              <a:rPr lang="en-US" dirty="0" smtClean="0"/>
              <a:t>Supply and demand also underscores the serious need to  invest in the development of the workforce we have</a:t>
            </a:r>
            <a:endParaRPr lang="en-US" dirty="0"/>
          </a:p>
        </p:txBody>
      </p:sp>
    </p:spTree>
    <p:extLst>
      <p:ext uri="{BB962C8B-B14F-4D97-AF65-F5344CB8AC3E}">
        <p14:creationId xmlns:p14="http://schemas.microsoft.com/office/powerpoint/2010/main" val="1415970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Etta Hollins on the Importance of Teaching:</a:t>
            </a:r>
            <a:endParaRPr lang="en-US" dirty="0"/>
          </a:p>
        </p:txBody>
      </p:sp>
      <p:sp>
        <p:nvSpPr>
          <p:cNvPr id="3" name="Content Placeholder 2"/>
          <p:cNvSpPr>
            <a:spLocks noGrp="1"/>
          </p:cNvSpPr>
          <p:nvPr>
            <p:ph idx="1"/>
          </p:nvPr>
        </p:nvSpPr>
        <p:spPr/>
        <p:txBody>
          <a:bodyPr/>
          <a:lstStyle/>
          <a:p>
            <a:pPr marL="45720" indent="0" algn="ctr">
              <a:buNone/>
            </a:pPr>
            <a:endParaRPr lang="en-US" i="1" dirty="0" smtClean="0"/>
          </a:p>
          <a:p>
            <a:pPr marL="45720" indent="0" algn="ctr">
              <a:buNone/>
            </a:pPr>
            <a:r>
              <a:rPr lang="en-US" i="1" dirty="0" smtClean="0"/>
              <a:t>Teaching is the most important profession in society today.  Teachers have responsibility for the academic and intellectual future of our country.  </a:t>
            </a:r>
          </a:p>
          <a:p>
            <a:pPr marL="45720" indent="0" algn="ctr">
              <a:buNone/>
            </a:pPr>
            <a:r>
              <a:rPr lang="en-US" i="1" dirty="0" smtClean="0"/>
              <a:t>Teachers are responsible for instilling in children the values of self confidence… integrity…honesty…caring for others.  Teachers create the experiences that children have in schools.  They foster belongingness, connectedness, and collaboration.</a:t>
            </a:r>
            <a:endParaRPr lang="en-US" i="1" dirty="0"/>
          </a:p>
        </p:txBody>
      </p:sp>
    </p:spTree>
    <p:extLst>
      <p:ext uri="{BB962C8B-B14F-4D97-AF65-F5344CB8AC3E}">
        <p14:creationId xmlns:p14="http://schemas.microsoft.com/office/powerpoint/2010/main" val="44347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THEORIES OF CURRICULUM IMPLEMENTATION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92805415"/>
              </p:ext>
            </p:extLst>
          </p:nvPr>
        </p:nvGraphicFramePr>
        <p:xfrm>
          <a:off x="376264" y="1600200"/>
          <a:ext cx="8489556" cy="3108960"/>
        </p:xfrm>
        <a:graphic>
          <a:graphicData uri="http://schemas.openxmlformats.org/drawingml/2006/table">
            <a:tbl>
              <a:tblPr firstRow="1" bandRow="1">
                <a:tableStyleId>{5C22544A-7EE6-4342-B048-85BDC9FD1C3A}</a:tableStyleId>
              </a:tblPr>
              <a:tblGrid>
                <a:gridCol w="2122389"/>
                <a:gridCol w="2122389"/>
                <a:gridCol w="2122389"/>
                <a:gridCol w="2122389"/>
              </a:tblGrid>
              <a:tr h="370840">
                <a:tc>
                  <a:txBody>
                    <a:bodyPr/>
                    <a:lstStyle/>
                    <a:p>
                      <a:endParaRPr lang="en-US" dirty="0"/>
                    </a:p>
                  </a:txBody>
                  <a:tcPr/>
                </a:tc>
                <a:tc>
                  <a:txBody>
                    <a:bodyPr/>
                    <a:lstStyle/>
                    <a:p>
                      <a:r>
                        <a:rPr lang="en-US" dirty="0" smtClean="0"/>
                        <a:t>Knowledge</a:t>
                      </a:r>
                      <a:endParaRPr lang="en-US" dirty="0"/>
                    </a:p>
                  </a:txBody>
                  <a:tcPr/>
                </a:tc>
                <a:tc>
                  <a:txBody>
                    <a:bodyPr/>
                    <a:lstStyle/>
                    <a:p>
                      <a:r>
                        <a:rPr lang="en-US" dirty="0" smtClean="0"/>
                        <a:t>Change</a:t>
                      </a:r>
                      <a:endParaRPr lang="en-US" dirty="0"/>
                    </a:p>
                  </a:txBody>
                  <a:tcPr/>
                </a:tc>
                <a:tc>
                  <a:txBody>
                    <a:bodyPr/>
                    <a:lstStyle/>
                    <a:p>
                      <a:r>
                        <a:rPr lang="en-US" dirty="0" smtClean="0"/>
                        <a:t>Role of Teachers and Students</a:t>
                      </a:r>
                      <a:endParaRPr lang="en-US" dirty="0"/>
                    </a:p>
                  </a:txBody>
                  <a:tcPr/>
                </a:tc>
              </a:tr>
              <a:tr h="370840">
                <a:tc>
                  <a:txBody>
                    <a:bodyPr/>
                    <a:lstStyle/>
                    <a:p>
                      <a:r>
                        <a:rPr lang="en-US" b="1" dirty="0" smtClean="0"/>
                        <a:t>Fidelity perspective</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mbria"/>
                          <a:cs typeface="Times New Roman"/>
                        </a:rPr>
                        <a:t>Created outside the classroom by experts, implemented by teachers with fidelity to design and intent</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mbria"/>
                          <a:cs typeface="Times New Roman"/>
                        </a:rPr>
                        <a:t>Rational, systematic linear process;</a:t>
                      </a:r>
                      <a:r>
                        <a:rPr lang="en-US" sz="1800" baseline="0" dirty="0" smtClean="0">
                          <a:effectLst/>
                          <a:latin typeface="+mn-lt"/>
                          <a:ea typeface="Cambria"/>
                          <a:cs typeface="Times New Roman"/>
                        </a:rPr>
                        <a:t> managed by l</a:t>
                      </a:r>
                      <a:r>
                        <a:rPr lang="en-US" sz="1800" dirty="0" smtClean="0">
                          <a:effectLst/>
                          <a:latin typeface="+mn-lt"/>
                          <a:ea typeface="Cambria"/>
                          <a:cs typeface="Times New Roman"/>
                        </a:rPr>
                        <a:t>eaders enacted by teachers</a:t>
                      </a:r>
                    </a:p>
                    <a:p>
                      <a:endParaRPr lang="en-US" dirty="0"/>
                    </a:p>
                  </a:txBody>
                  <a:tcPr/>
                </a:tc>
                <a:tc>
                  <a:txBody>
                    <a:bodyPr/>
                    <a:lstStyle/>
                    <a:p>
                      <a:pPr marL="0" marR="19685">
                        <a:spcBef>
                          <a:spcPts val="0"/>
                        </a:spcBef>
                        <a:spcAft>
                          <a:spcPts val="0"/>
                        </a:spcAft>
                      </a:pPr>
                      <a:r>
                        <a:rPr lang="en-US" sz="1800" dirty="0" smtClean="0">
                          <a:effectLst/>
                          <a:latin typeface="Gill Sans MT"/>
                          <a:ea typeface="Cambria"/>
                          <a:cs typeface="Times New Roman"/>
                        </a:rPr>
                        <a:t>The teacher</a:t>
                      </a:r>
                      <a:r>
                        <a:rPr lang="en-US" sz="1800" baseline="0" dirty="0" smtClean="0">
                          <a:effectLst/>
                          <a:latin typeface="Gill Sans MT"/>
                          <a:ea typeface="Cambria"/>
                          <a:cs typeface="Times New Roman"/>
                        </a:rPr>
                        <a:t> is a c</a:t>
                      </a:r>
                      <a:r>
                        <a:rPr lang="en-US" sz="1800" dirty="0" smtClean="0">
                          <a:effectLst/>
                          <a:latin typeface="Gill Sans MT"/>
                          <a:ea typeface="Cambria"/>
                          <a:cs typeface="Times New Roman"/>
                        </a:rPr>
                        <a:t>onsumer </a:t>
                      </a:r>
                      <a:r>
                        <a:rPr lang="en-US" sz="1800" dirty="0">
                          <a:effectLst/>
                          <a:latin typeface="Gill Sans MT"/>
                          <a:ea typeface="Cambria"/>
                          <a:cs typeface="Times New Roman"/>
                        </a:rPr>
                        <a:t>who follows directions and receives training in how to do </a:t>
                      </a:r>
                      <a:r>
                        <a:rPr lang="en-US" sz="1800" dirty="0" smtClean="0">
                          <a:effectLst/>
                          <a:latin typeface="Gill Sans MT"/>
                          <a:ea typeface="Cambria"/>
                          <a:cs typeface="Times New Roman"/>
                        </a:rPr>
                        <a:t>so; students are receptors</a:t>
                      </a:r>
                      <a:r>
                        <a:rPr lang="en-US" sz="1800" baseline="0" dirty="0" smtClean="0">
                          <a:effectLst/>
                          <a:latin typeface="Gill Sans MT"/>
                          <a:ea typeface="Cambria"/>
                          <a:cs typeface="Times New Roman"/>
                        </a:rPr>
                        <a:t>; responders</a:t>
                      </a:r>
                    </a:p>
                    <a:p>
                      <a:pPr marL="0" marR="19685">
                        <a:spcBef>
                          <a:spcPts val="0"/>
                        </a:spcBef>
                        <a:spcAft>
                          <a:spcPts val="0"/>
                        </a:spcAft>
                      </a:pPr>
                      <a:endParaRPr lang="en-US" sz="1800" dirty="0">
                        <a:effectLst/>
                        <a:latin typeface="Gill Sans MT"/>
                        <a:ea typeface="Cambria"/>
                        <a:cs typeface="Times New Roman"/>
                      </a:endParaRPr>
                    </a:p>
                  </a:txBody>
                  <a:tcPr marL="68580" marR="68580" marT="0" marB="0"/>
                </a:tc>
              </a:tr>
            </a:tbl>
          </a:graphicData>
        </a:graphic>
      </p:graphicFrame>
    </p:spTree>
    <p:extLst>
      <p:ext uri="{BB962C8B-B14F-4D97-AF65-F5344CB8AC3E}">
        <p14:creationId xmlns:p14="http://schemas.microsoft.com/office/powerpoint/2010/main" val="4261035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390704690"/>
              </p:ext>
            </p:extLst>
          </p:nvPr>
        </p:nvGraphicFramePr>
        <p:xfrm>
          <a:off x="457200" y="1371600"/>
          <a:ext cx="8450262" cy="4023360"/>
        </p:xfrm>
        <a:graphic>
          <a:graphicData uri="http://schemas.openxmlformats.org/drawingml/2006/table">
            <a:tbl>
              <a:tblPr firstRow="1" bandRow="1">
                <a:tableStyleId>{5C22544A-7EE6-4342-B048-85BDC9FD1C3A}</a:tableStyleId>
              </a:tblPr>
              <a:tblGrid>
                <a:gridCol w="1981586"/>
                <a:gridCol w="1943127"/>
                <a:gridCol w="2072964"/>
                <a:gridCol w="2452585"/>
              </a:tblGrid>
              <a:tr h="370840">
                <a:tc>
                  <a:txBody>
                    <a:bodyPr/>
                    <a:lstStyle/>
                    <a:p>
                      <a:endParaRPr lang="en-US" dirty="0"/>
                    </a:p>
                  </a:txBody>
                  <a:tcPr/>
                </a:tc>
                <a:tc>
                  <a:txBody>
                    <a:bodyPr/>
                    <a:lstStyle/>
                    <a:p>
                      <a:r>
                        <a:rPr lang="en-US" dirty="0" smtClean="0"/>
                        <a:t>Knowledge</a:t>
                      </a:r>
                      <a:endParaRPr lang="en-US" dirty="0"/>
                    </a:p>
                  </a:txBody>
                  <a:tcPr/>
                </a:tc>
                <a:tc>
                  <a:txBody>
                    <a:bodyPr/>
                    <a:lstStyle/>
                    <a:p>
                      <a:r>
                        <a:rPr lang="en-US" dirty="0" smtClean="0"/>
                        <a:t>Change</a:t>
                      </a:r>
                      <a:endParaRPr lang="en-US" dirty="0"/>
                    </a:p>
                  </a:txBody>
                  <a:tcPr/>
                </a:tc>
                <a:tc>
                  <a:txBody>
                    <a:bodyPr/>
                    <a:lstStyle/>
                    <a:p>
                      <a:r>
                        <a:rPr lang="en-US" dirty="0" smtClean="0"/>
                        <a:t>Role of teacher; student</a:t>
                      </a:r>
                      <a:endParaRPr lang="en-US" dirty="0"/>
                    </a:p>
                  </a:txBody>
                  <a:tcPr/>
                </a:tc>
              </a:tr>
              <a:tr h="370840">
                <a:tc>
                  <a:txBody>
                    <a:bodyPr/>
                    <a:lstStyle/>
                    <a:p>
                      <a:r>
                        <a:rPr lang="en-US" b="1" dirty="0" smtClean="0"/>
                        <a:t>Mutual Adaptation</a:t>
                      </a:r>
                      <a:r>
                        <a:rPr lang="en-US" b="1" baseline="0" dirty="0" smtClean="0"/>
                        <a:t> Perspective</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mbria"/>
                          <a:cs typeface="Times New Roman"/>
                        </a:rPr>
                        <a:t>Resides outside but is adapted by teachers during implementation. Adaptation is guided by a rich array of curricular</a:t>
                      </a:r>
                      <a:r>
                        <a:rPr lang="en-US" sz="1800" baseline="0" dirty="0" smtClean="0">
                          <a:effectLst/>
                          <a:latin typeface="+mn-lt"/>
                          <a:ea typeface="Cambria"/>
                          <a:cs typeface="Times New Roman"/>
                        </a:rPr>
                        <a:t> resources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mbria"/>
                          <a:cs typeface="Times New Roman"/>
                        </a:rPr>
                        <a:t>Sometimes follows a predictable pattern, is often unpredictable and non-linear.</a:t>
                      </a:r>
                      <a:r>
                        <a:rPr lang="en-US" sz="1800" baseline="0" dirty="0" smtClean="0">
                          <a:effectLst/>
                          <a:latin typeface="+mn-lt"/>
                          <a:ea typeface="Cambria"/>
                          <a:cs typeface="Times New Roman"/>
                        </a:rPr>
                        <a:t>  How change unfolds </a:t>
                      </a:r>
                      <a:r>
                        <a:rPr lang="en-US" sz="1800" dirty="0" smtClean="0">
                          <a:effectLst/>
                          <a:latin typeface="+mn-lt"/>
                          <a:ea typeface="Cambria"/>
                          <a:cs typeface="Times New Roman"/>
                        </a:rPr>
                        <a:t>depends on and interacts significantly with local context.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mbria"/>
                          <a:cs typeface="Times New Roman"/>
                        </a:rPr>
                        <a:t>The teacher shapes the curriculum to meet the demands of their local context.  Role of teacher central; their input is critical to successful implementation; student is an engaged participant, active in their learning</a:t>
                      </a:r>
                    </a:p>
                    <a:p>
                      <a:endParaRPr lang="en-US" dirty="0"/>
                    </a:p>
                  </a:txBody>
                  <a:tcPr/>
                </a:tc>
              </a:tr>
            </a:tbl>
          </a:graphicData>
        </a:graphic>
      </p:graphicFrame>
    </p:spTree>
    <p:extLst>
      <p:ext uri="{BB962C8B-B14F-4D97-AF65-F5344CB8AC3E}">
        <p14:creationId xmlns:p14="http://schemas.microsoft.com/office/powerpoint/2010/main" val="3751111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4294967295"/>
            <p:extLst>
              <p:ext uri="{D42A27DB-BD31-4B8C-83A1-F6EECF244321}">
                <p14:modId xmlns:p14="http://schemas.microsoft.com/office/powerpoint/2010/main" val="2843889442"/>
              </p:ext>
            </p:extLst>
          </p:nvPr>
        </p:nvGraphicFramePr>
        <p:xfrm>
          <a:off x="190750" y="1524000"/>
          <a:ext cx="8920593" cy="4212935"/>
        </p:xfrm>
        <a:graphic>
          <a:graphicData uri="http://schemas.openxmlformats.org/drawingml/2006/table">
            <a:tbl>
              <a:tblPr firstRow="1" bandRow="1">
                <a:tableStyleId>{5C22544A-7EE6-4342-B048-85BDC9FD1C3A}</a:tableStyleId>
              </a:tblPr>
              <a:tblGrid>
                <a:gridCol w="1943100"/>
                <a:gridCol w="2352581"/>
                <a:gridCol w="2179196"/>
                <a:gridCol w="2445716"/>
              </a:tblGrid>
              <a:tr h="829655">
                <a:tc>
                  <a:txBody>
                    <a:bodyPr/>
                    <a:lstStyle/>
                    <a:p>
                      <a:endParaRPr lang="en-US" dirty="0"/>
                    </a:p>
                  </a:txBody>
                  <a:tcPr/>
                </a:tc>
                <a:tc>
                  <a:txBody>
                    <a:bodyPr/>
                    <a:lstStyle/>
                    <a:p>
                      <a:r>
                        <a:rPr lang="en-US" dirty="0" smtClean="0"/>
                        <a:t>Knowledge</a:t>
                      </a:r>
                      <a:endParaRPr lang="en-US" dirty="0"/>
                    </a:p>
                  </a:txBody>
                  <a:tcPr/>
                </a:tc>
                <a:tc>
                  <a:txBody>
                    <a:bodyPr/>
                    <a:lstStyle/>
                    <a:p>
                      <a:r>
                        <a:rPr lang="en-US" dirty="0" smtClean="0"/>
                        <a:t>Change</a:t>
                      </a:r>
                      <a:endParaRPr lang="en-US" dirty="0"/>
                    </a:p>
                  </a:txBody>
                  <a:tcPr/>
                </a:tc>
                <a:tc>
                  <a:txBody>
                    <a:bodyPr/>
                    <a:lstStyle/>
                    <a:p>
                      <a:r>
                        <a:rPr lang="en-US" dirty="0" smtClean="0"/>
                        <a:t>Role of Teacher; student</a:t>
                      </a:r>
                      <a:endParaRPr lang="en-US" dirty="0"/>
                    </a:p>
                  </a:txBody>
                  <a:tcPr/>
                </a:tc>
              </a:tr>
              <a:tr h="2690911">
                <a:tc>
                  <a:txBody>
                    <a:bodyPr/>
                    <a:lstStyle/>
                    <a:p>
                      <a:r>
                        <a:rPr lang="en-US" b="1" dirty="0" smtClean="0"/>
                        <a:t>Enactment</a:t>
                      </a:r>
                      <a:r>
                        <a:rPr lang="en-US" b="1" baseline="0" dirty="0" smtClean="0"/>
                        <a:t> perspective</a:t>
                      </a:r>
                      <a:endParaRPr lang="en-US"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mbria"/>
                          <a:cs typeface="Times New Roman"/>
                        </a:rPr>
                        <a:t>Not a product, rather an ongoing process.  External expertise is a resource; the teacher is the actor/co-creator with students</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effectLst/>
                          <a:latin typeface="+mn-lt"/>
                          <a:ea typeface="Cambria"/>
                          <a:cs typeface="Times New Roman"/>
                        </a:rPr>
                        <a:t>Process of growth for teachers and students.  Change in</a:t>
                      </a:r>
                      <a:r>
                        <a:rPr lang="en-US" sz="1800" baseline="0" dirty="0" smtClean="0">
                          <a:effectLst/>
                          <a:latin typeface="+mn-lt"/>
                          <a:ea typeface="Cambria"/>
                          <a:cs typeface="Times New Roman"/>
                        </a:rPr>
                        <a:t> </a:t>
                      </a:r>
                      <a:r>
                        <a:rPr lang="en-US" sz="1800" dirty="0" smtClean="0">
                          <a:effectLst/>
                          <a:latin typeface="+mn-lt"/>
                          <a:ea typeface="Cambria"/>
                          <a:cs typeface="Times New Roman"/>
                        </a:rPr>
                        <a:t>thinking and practice is ongoing</a:t>
                      </a:r>
                      <a:r>
                        <a:rPr lang="en-US" sz="1800" baseline="0" dirty="0" smtClean="0">
                          <a:effectLst/>
                          <a:latin typeface="+mn-lt"/>
                          <a:ea typeface="Cambria"/>
                          <a:cs typeface="Times New Roman"/>
                        </a:rPr>
                        <a:t> and continual</a:t>
                      </a:r>
                      <a:r>
                        <a:rPr lang="en-US" sz="1800" dirty="0" smtClean="0">
                          <a:effectLst/>
                          <a:latin typeface="+mn-lt"/>
                          <a:ea typeface="Cambria"/>
                          <a:cs typeface="Times New Roman"/>
                        </a:rPr>
                        <a:t>. Change relies primarily on the construction and reconstruction of knowledge</a:t>
                      </a:r>
                    </a:p>
                    <a:p>
                      <a:endParaRPr lang="en-US" dirty="0"/>
                    </a:p>
                  </a:txBody>
                  <a:tcPr/>
                </a:tc>
                <a:tc>
                  <a:txBody>
                    <a:bodyPr/>
                    <a:lstStyle/>
                    <a:p>
                      <a:pPr marL="0" marR="0">
                        <a:spcBef>
                          <a:spcPts val="0"/>
                        </a:spcBef>
                        <a:spcAft>
                          <a:spcPts val="0"/>
                        </a:spcAft>
                      </a:pPr>
                      <a:r>
                        <a:rPr lang="en-US" sz="1800" dirty="0" smtClean="0">
                          <a:effectLst/>
                          <a:latin typeface="+mn-lt"/>
                          <a:ea typeface="Cambria"/>
                          <a:cs typeface="Times New Roman"/>
                        </a:rPr>
                        <a:t>Teachers and students create / co-construct the curriculum </a:t>
                      </a:r>
                      <a:endParaRPr lang="en-US" sz="1800" dirty="0">
                        <a:effectLst/>
                        <a:latin typeface="+mn-lt"/>
                        <a:ea typeface="Cambria"/>
                        <a:cs typeface="Times New Roman"/>
                      </a:endParaRPr>
                    </a:p>
                  </a:txBody>
                  <a:tcPr/>
                </a:tc>
              </a:tr>
            </a:tbl>
          </a:graphicData>
        </a:graphic>
      </p:graphicFrame>
    </p:spTree>
    <p:extLst>
      <p:ext uri="{BB962C8B-B14F-4D97-AF65-F5344CB8AC3E}">
        <p14:creationId xmlns:p14="http://schemas.microsoft.com/office/powerpoint/2010/main" val="2665654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ctr"/>
            <a:r>
              <a:rPr lang="en-US" dirty="0" smtClean="0"/>
              <a:t>Teacher Supply and Demand</a:t>
            </a:r>
            <a:endParaRPr lang="en-US" dirty="0"/>
          </a:p>
        </p:txBody>
      </p:sp>
    </p:spTree>
    <p:extLst>
      <p:ext uri="{BB962C8B-B14F-4D97-AF65-F5344CB8AC3E}">
        <p14:creationId xmlns:p14="http://schemas.microsoft.com/office/powerpoint/2010/main" val="16126065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475417"/>
            <a:ext cx="7468648"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dirty="0" smtClean="0">
                <a:ln>
                  <a:noFill/>
                </a:ln>
                <a:solidFill>
                  <a:schemeClr val="tx2"/>
                </a:solidFill>
                <a:effectLst/>
                <a:latin typeface="Times New Roman" pitchFamily="18" charset="0"/>
                <a:ea typeface="Times"/>
                <a:cs typeface="Times New Roman" pitchFamily="18" charset="0"/>
              </a:rPr>
              <a:t>Teacher Preparation Program Enrollment, 2008-2009 to 2012-2013</a:t>
            </a:r>
            <a:endParaRPr kumimoji="0" lang="en-US" altLang="en-US" sz="2000" b="0" i="0" u="none" strike="noStrike" cap="none" normalizeH="0" dirty="0" smtClean="0">
              <a:ln>
                <a:noFill/>
              </a:ln>
              <a:solidFill>
                <a:schemeClr val="tx2"/>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 name="Rectangle 3"/>
          <p:cNvSpPr>
            <a:spLocks noChangeArrowheads="1"/>
          </p:cNvSpPr>
          <p:nvPr/>
        </p:nvSpPr>
        <p:spPr bwMode="auto">
          <a:xfrm>
            <a:off x="0" y="38481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graphicFrame>
        <p:nvGraphicFramePr>
          <p:cNvPr id="7" name="Chart 6"/>
          <p:cNvGraphicFramePr>
            <a:graphicFrameLocks/>
          </p:cNvGraphicFramePr>
          <p:nvPr>
            <p:extLst>
              <p:ext uri="{D42A27DB-BD31-4B8C-83A1-F6EECF244321}">
                <p14:modId xmlns:p14="http://schemas.microsoft.com/office/powerpoint/2010/main" val="570968016"/>
              </p:ext>
            </p:extLst>
          </p:nvPr>
        </p:nvGraphicFramePr>
        <p:xfrm>
          <a:off x="609600" y="1295400"/>
          <a:ext cx="8229600" cy="51054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57373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315200" cy="1154097"/>
          </a:xfrm>
        </p:spPr>
        <p:txBody>
          <a:bodyPr>
            <a:normAutofit fontScale="90000"/>
          </a:bodyPr>
          <a:lstStyle/>
          <a:p>
            <a:r>
              <a:rPr lang="en-US" dirty="0" smtClean="0"/>
              <a:t>Numbers of new teachers coming into the profession</a:t>
            </a:r>
            <a:endParaRPr lang="en-US" dirty="0"/>
          </a:p>
        </p:txBody>
      </p:sp>
      <p:sp>
        <p:nvSpPr>
          <p:cNvPr id="3" name="Content Placeholder 2"/>
          <p:cNvSpPr>
            <a:spLocks noGrp="1"/>
          </p:cNvSpPr>
          <p:nvPr>
            <p:ph idx="1"/>
          </p:nvPr>
        </p:nvSpPr>
        <p:spPr>
          <a:xfrm>
            <a:off x="914400" y="2286000"/>
            <a:ext cx="7315200" cy="3539527"/>
          </a:xfrm>
        </p:spPr>
        <p:txBody>
          <a:bodyPr>
            <a:normAutofit/>
          </a:bodyPr>
          <a:lstStyle/>
          <a:p>
            <a:pPr marL="0" indent="0">
              <a:buNone/>
            </a:pPr>
            <a:endParaRPr lang="en-US" dirty="0"/>
          </a:p>
          <a:p>
            <a:r>
              <a:rPr lang="en-US" b="1" u="sng" dirty="0" smtClean="0"/>
              <a:t>12,439</a:t>
            </a:r>
            <a:r>
              <a:rPr lang="en-US" b="1" dirty="0" smtClean="0"/>
              <a:t>: </a:t>
            </a:r>
            <a:r>
              <a:rPr lang="en-US" dirty="0" smtClean="0"/>
              <a:t>Total </a:t>
            </a:r>
            <a:r>
              <a:rPr lang="en-US" dirty="0"/>
              <a:t>number of persons who received initial certification or licensure in the state during </a:t>
            </a:r>
            <a:r>
              <a:rPr lang="en-US" dirty="0" smtClean="0"/>
              <a:t>2012-2013. </a:t>
            </a:r>
            <a:r>
              <a:rPr lang="en-US" dirty="0"/>
              <a:t>This number includes individuals who completed programs of professional preparation through traditional and alternative </a:t>
            </a:r>
            <a:r>
              <a:rPr lang="en-US" dirty="0" smtClean="0"/>
              <a:t>routes</a:t>
            </a:r>
          </a:p>
          <a:p>
            <a:r>
              <a:rPr lang="en-US" b="1" u="sng" dirty="0" smtClean="0"/>
              <a:t>2,813:</a:t>
            </a:r>
            <a:r>
              <a:rPr lang="en-US" b="1" dirty="0" smtClean="0"/>
              <a:t> </a:t>
            </a:r>
            <a:r>
              <a:rPr lang="en-US" dirty="0" smtClean="0"/>
              <a:t>Total </a:t>
            </a:r>
            <a:r>
              <a:rPr lang="en-US" dirty="0"/>
              <a:t>number of persons who completed teacher preparation outside of California and received initial certification or licensure in California during </a:t>
            </a:r>
            <a:r>
              <a:rPr lang="en-US" dirty="0" smtClean="0"/>
              <a:t>2012-2013. </a:t>
            </a:r>
            <a:endParaRPr lang="en-US" dirty="0"/>
          </a:p>
        </p:txBody>
      </p:sp>
    </p:spTree>
    <p:extLst>
      <p:ext uri="{BB962C8B-B14F-4D97-AF65-F5344CB8AC3E}">
        <p14:creationId xmlns:p14="http://schemas.microsoft.com/office/powerpoint/2010/main" val="405074893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1262</TotalTime>
  <Words>1500</Words>
  <Application>Microsoft Office PowerPoint</Application>
  <PresentationFormat>On-screen Show (4:3)</PresentationFormat>
  <Paragraphs>238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Perspective</vt:lpstr>
      <vt:lpstr>Teaching in California 2015:  Systems That Influence Teacher Effectiveness  </vt:lpstr>
      <vt:lpstr>Overview</vt:lpstr>
      <vt:lpstr>Etta Hollins on the Importance of Teaching:</vt:lpstr>
      <vt:lpstr>THEORIES OF CURRICULUM IMPLEMENTATION</vt:lpstr>
      <vt:lpstr>PowerPoint Presentation</vt:lpstr>
      <vt:lpstr>PowerPoint Presentation</vt:lpstr>
      <vt:lpstr>Teacher Supply and Demand</vt:lpstr>
      <vt:lpstr>PowerPoint Presentation</vt:lpstr>
      <vt:lpstr>Numbers of new teachers coming into the profession</vt:lpstr>
      <vt:lpstr>Demand Uptick</vt:lpstr>
      <vt:lpstr>PowerPoint Presentation</vt:lpstr>
      <vt:lpstr>Recruitment </vt:lpstr>
      <vt:lpstr>Successful Recruitment Strategies</vt:lpstr>
      <vt:lpstr>Who are we recruiting?</vt:lpstr>
      <vt:lpstr>Preparation</vt:lpstr>
      <vt:lpstr>Learning to Teach in California </vt:lpstr>
      <vt:lpstr>What we know about effective preparation…</vt:lpstr>
      <vt:lpstr> CTC Goals for Program Improvement </vt:lpstr>
      <vt:lpstr>Induction</vt:lpstr>
      <vt:lpstr>The Role of Induction</vt:lpstr>
      <vt:lpstr>Professional Development</vt:lpstr>
      <vt:lpstr>Teacher Perspectives on the Common Core</vt:lpstr>
      <vt:lpstr>Additional needed Training supports</vt:lpstr>
      <vt:lpstr>Evaluation</vt:lpstr>
      <vt:lpstr>How do we improve teacher effectiveness?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educator preparation program quality</dc:title>
  <dc:creator>Sandy, Mary</dc:creator>
  <cp:lastModifiedBy>Owner</cp:lastModifiedBy>
  <cp:revision>56</cp:revision>
  <cp:lastPrinted>2015-03-16T20:28:19Z</cp:lastPrinted>
  <dcterms:created xsi:type="dcterms:W3CDTF">2013-10-08T19:25:26Z</dcterms:created>
  <dcterms:modified xsi:type="dcterms:W3CDTF">2015-03-18T19:28:17Z</dcterms:modified>
</cp:coreProperties>
</file>