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6" r:id="rId1"/>
  </p:sldMasterIdLst>
  <p:notesMasterIdLst>
    <p:notesMasterId r:id="rId19"/>
  </p:notesMasterIdLst>
  <p:handoutMasterIdLst>
    <p:handoutMasterId r:id="rId20"/>
  </p:handoutMasterIdLst>
  <p:sldIdLst>
    <p:sldId id="256" r:id="rId2"/>
    <p:sldId id="297" r:id="rId3"/>
    <p:sldId id="285" r:id="rId4"/>
    <p:sldId id="268" r:id="rId5"/>
    <p:sldId id="270" r:id="rId6"/>
    <p:sldId id="283" r:id="rId7"/>
    <p:sldId id="282" r:id="rId8"/>
    <p:sldId id="291" r:id="rId9"/>
    <p:sldId id="293" r:id="rId10"/>
    <p:sldId id="294" r:id="rId11"/>
    <p:sldId id="299" r:id="rId12"/>
    <p:sldId id="286" r:id="rId13"/>
    <p:sldId id="287" r:id="rId14"/>
    <p:sldId id="288" r:id="rId15"/>
    <p:sldId id="290" r:id="rId16"/>
    <p:sldId id="276" r:id="rId17"/>
    <p:sldId id="306" r:id="rId1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0049" autoAdjust="0"/>
  </p:normalViewPr>
  <p:slideViewPr>
    <p:cSldViewPr>
      <p:cViewPr>
        <p:scale>
          <a:sx n="70" d="100"/>
          <a:sy n="70" d="100"/>
        </p:scale>
        <p:origin x="-1148"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91" d="100"/>
          <a:sy n="91" d="100"/>
        </p:scale>
        <p:origin x="-3036"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DFE2E3-0639-4A77-85E0-8BF1C70B4B0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394DC1B-34D5-4E75-9310-13657DD98DE5}" type="datetimeFigureOut">
              <a:rPr lang="en-US"/>
              <a:pPr>
                <a:defRPr/>
              </a:pPr>
              <a:t>3/21/2014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183DEE2-992E-430C-97F1-03A92A3A9E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Introduce Self</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9ED118-BCAC-468E-941F-3327F7CF56C3}"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7F08D2-9659-403D-8274-BDF405EF8C98}"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AB0A34-3AD2-4778-BDB0-78BF020B7423}"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09C26F-3A12-44B2-A553-ADB624962899}"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817DFA-DC0A-4459-AE40-084BD5DD8837}"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02EFE4-2014-4663-BE8D-10FBFF990F96}"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3138BE-ED8D-43E1-886D-B13EAB14BD36}"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xfrm>
            <a:off x="685800" y="4416425"/>
            <a:ext cx="5486400" cy="4570413"/>
          </a:xfrm>
          <a:noFill/>
        </p:spPr>
        <p:txBody>
          <a:bodyPr wrap="square" numCol="1" anchor="t" anchorCtr="0" compatLnSpc="1">
            <a:prstTxWarp prst="textNoShape">
              <a:avLst/>
            </a:prstTxWarp>
          </a:bodyPr>
          <a:lstStyle/>
          <a:p>
            <a:pPr>
              <a:lnSpc>
                <a:spcPct val="150000"/>
              </a:lnSpc>
              <a:spcBef>
                <a:spcPct val="0"/>
              </a:spcBef>
            </a:pPr>
            <a:endParaRPr lang="en-US" sz="1400"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C8A0D4-C4A9-4C31-A581-75D6F3E17644}"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US" smtClean="0"/>
          </a:p>
          <a:p>
            <a:pPr marL="171450" indent="-171450">
              <a:spcBef>
                <a:spcPct val="0"/>
              </a:spcBef>
              <a:buFontTx/>
              <a:buChar char="•"/>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E5119C-B662-4D95-BB5B-22AB5E1EED23}"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63876F-CF3F-4BF6-8B79-545B23592841}"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lnSpc>
                <a:spcPct val="150000"/>
              </a:lnSpc>
              <a:spcBef>
                <a:spcPts val="0"/>
              </a:spcBef>
              <a:spcAft>
                <a:spcPts val="0"/>
              </a:spcAft>
              <a:defRPr/>
            </a:pPr>
            <a:endParaRPr lang="en-US" sz="140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468C9F-D8F3-45A0-9A33-208B7BB86263}"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40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443899-CC4B-492B-B619-170722127D84}"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xfrm>
            <a:off x="838200" y="4495800"/>
            <a:ext cx="5486400" cy="4183063"/>
          </a:xfrm>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31A11B-41F0-4D76-BFDD-AFF26FD2DAF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469D2C-12EA-4147-AE29-DEF0D53C1BB7}"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36A277-34C5-43C5-87A3-3C0AB5AE9A1A}"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smtClean="0"/>
              <a:t>Next is Pupil Outcomes…</a:t>
            </a:r>
          </a:p>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lvl="1">
              <a:spcBef>
                <a:spcPct val="0"/>
              </a:spcBef>
            </a:pPr>
            <a:endParaRPr lang="en-US" smtClean="0"/>
          </a:p>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874079-4699-4469-9DDE-9B4F65DBBC52}"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ttp://westedtesting.files.wordpress.com/2013/08/cropped-blog-header31.png"/>
          <p:cNvPicPr>
            <a:picLocks noChangeAspect="1" noChangeArrowheads="1"/>
          </p:cNvPicPr>
          <p:nvPr userDrawn="1"/>
        </p:nvPicPr>
        <p:blipFill>
          <a:blip r:embed="rId2"/>
          <a:srcRect/>
          <a:stretch>
            <a:fillRect/>
          </a:stretch>
        </p:blipFill>
        <p:spPr bwMode="auto">
          <a:xfrm>
            <a:off x="0" y="0"/>
            <a:ext cx="9144000" cy="19939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9547FB72-ABC3-433C-B390-DBA0118BE8ED}" type="datetimeFigureOut">
              <a:rPr lang="en-US"/>
              <a:pPr>
                <a:defRPr/>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1BEB25-BC30-443D-A1B6-E00573CBFC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12CC2C-7E15-4CC5-A761-CBEA89831815}"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6B4B4A-F891-4FC1-9C47-0C227AEC41C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D6D7E7-D561-4F6C-9184-C874B4597D1D}"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CCC009-9208-4C97-9A5C-9B2B4FC90B7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Graph and Table Layout">
    <p:spTree>
      <p:nvGrpSpPr>
        <p:cNvPr id="1" name=""/>
        <p:cNvGrpSpPr/>
        <p:nvPr/>
      </p:nvGrpSpPr>
      <p:grpSpPr>
        <a:xfrm>
          <a:off x="0" y="0"/>
          <a:ext cx="0" cy="0"/>
          <a:chOff x="0" y="0"/>
          <a:chExt cx="0" cy="0"/>
        </a:xfrm>
      </p:grpSpPr>
      <p:cxnSp>
        <p:nvCxnSpPr>
          <p:cNvPr id="5" name="Straight Connector 7"/>
          <p:cNvCxnSpPr/>
          <p:nvPr/>
        </p:nvCxnSpPr>
        <p:spPr>
          <a:xfrm>
            <a:off x="631825" y="1141413"/>
            <a:ext cx="8850313" cy="1587"/>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31824" y="574882"/>
            <a:ext cx="8054975" cy="566738"/>
          </a:xfrm>
        </p:spPr>
        <p:txBody>
          <a:bodyPr anchor="b"/>
          <a:lstStyle>
            <a:lvl1pPr algn="l">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31825" y="1256099"/>
            <a:ext cx="8054974" cy="7362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ttp://westedtesting.files.wordpress.com/2013/08/cropped-blog-header31.png"/>
          <p:cNvPicPr>
            <a:picLocks noChangeAspect="1" noChangeArrowheads="1"/>
          </p:cNvPicPr>
          <p:nvPr userDrawn="1"/>
        </p:nvPicPr>
        <p:blipFill>
          <a:blip r:embed="rId2"/>
          <a:srcRect t="16544" b="20863"/>
          <a:stretch>
            <a:fillRect/>
          </a:stretch>
        </p:blipFill>
        <p:spPr bwMode="auto">
          <a:xfrm>
            <a:off x="4117975" y="6172200"/>
            <a:ext cx="5026025" cy="6858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44A460-0DFA-4638-950E-5D68D7A0B7E0}" type="datetimeFigureOut">
              <a:rPr lang="en-US"/>
              <a:pPr>
                <a:defRPr/>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FE22DF-66F6-4F1B-9761-ED84E2278E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C56C50-8782-4E2B-9E91-804BABCB5020}"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8F51F3-28FA-4599-BF04-56A991323E5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BB2760-015C-4C84-9E5C-DD0EF8595853}" type="datetimeFigureOut">
              <a:rPr lang="en-US"/>
              <a:pPr>
                <a:defRPr/>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A464B3-A444-4DAA-80F5-035685B30FB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FB297F-7A4E-42C4-8821-499257368F71}" type="datetimeFigureOut">
              <a:rPr lang="en-US"/>
              <a:pPr>
                <a:defRPr/>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EEE23A-90E7-4832-B69C-973B6C7866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http://westedtesting.files.wordpress.com/2013/08/cropped-blog-header31.png"/>
          <p:cNvPicPr>
            <a:picLocks noChangeAspect="1" noChangeArrowheads="1"/>
          </p:cNvPicPr>
          <p:nvPr userDrawn="1"/>
        </p:nvPicPr>
        <p:blipFill>
          <a:blip r:embed="rId2"/>
          <a:srcRect t="16544" b="20863"/>
          <a:stretch>
            <a:fillRect/>
          </a:stretch>
        </p:blipFill>
        <p:spPr bwMode="auto">
          <a:xfrm>
            <a:off x="4114800" y="6172200"/>
            <a:ext cx="5026025" cy="6858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47C5745A-C9E4-4C19-935F-AAC14157FFB1}" type="datetimeFigureOut">
              <a:rPr lang="en-US"/>
              <a:pPr>
                <a:defRPr/>
              </a:pPr>
              <a:t>3/21/2014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A55A88D-31FF-4752-8362-C13F39DE48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http://westedtesting.files.wordpress.com/2013/08/cropped-blog-header31.png"/>
          <p:cNvPicPr>
            <a:picLocks noChangeAspect="1" noChangeArrowheads="1"/>
          </p:cNvPicPr>
          <p:nvPr userDrawn="1"/>
        </p:nvPicPr>
        <p:blipFill>
          <a:blip r:embed="rId2"/>
          <a:srcRect t="16544" b="20863"/>
          <a:stretch>
            <a:fillRect/>
          </a:stretch>
        </p:blipFill>
        <p:spPr bwMode="auto">
          <a:xfrm>
            <a:off x="4114800" y="6172200"/>
            <a:ext cx="5026025" cy="6858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39FE302C-3504-4EE4-A6FE-E3491AF00360}" type="datetimeFigureOut">
              <a:rPr lang="en-US"/>
              <a:pPr>
                <a:defRPr/>
              </a:pPr>
              <a:t>3/21/2014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C657B0D0-BB1E-4E9A-A85D-9307168EAB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63B8D9-8976-4862-BD81-1BA0CAA98343}" type="datetimeFigureOut">
              <a:rPr lang="en-US"/>
              <a:pPr>
                <a:defRPr/>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0C7139-260D-4A78-9230-9E016529A7F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2FE5C5-5D2A-4941-80E3-C8D61CB5696C}" type="datetimeFigureOut">
              <a:rPr lang="en-US"/>
              <a:pPr>
                <a:defRPr/>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B8CE14-0018-4C1F-AA2C-E8A9CB9C1A4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9547986-0EB8-43A7-A9F4-C4BD46467FC4}" type="datetimeFigureOut">
              <a:rPr lang="en-US"/>
              <a:pPr>
                <a:defRPr/>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A674B68-2A82-4E49-8FE9-C1C810CA6BF2}" type="slidenum">
              <a:rPr lang="en-US"/>
              <a:pPr>
                <a:defRPr/>
              </a:pPr>
              <a:t>‹#›</a:t>
            </a:fld>
            <a:endParaRPr lang="en-US" dirty="0"/>
          </a:p>
        </p:txBody>
      </p:sp>
      <p:pic>
        <p:nvPicPr>
          <p:cNvPr id="1031" name="Picture 2" descr="http://westedtesting.files.wordpress.com/2013/08/cropped-blog-header31.png"/>
          <p:cNvPicPr>
            <a:picLocks noChangeAspect="1" noChangeArrowheads="1"/>
          </p:cNvPicPr>
          <p:nvPr userDrawn="1"/>
        </p:nvPicPr>
        <p:blipFill>
          <a:blip r:embed="rId14"/>
          <a:srcRect t="16544" b="20863"/>
          <a:stretch>
            <a:fillRect/>
          </a:stretch>
        </p:blipFill>
        <p:spPr bwMode="auto">
          <a:xfrm>
            <a:off x="4114800" y="6172200"/>
            <a:ext cx="5026025"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9" r:id="rId1"/>
    <p:sldLayoutId id="2147484280" r:id="rId2"/>
    <p:sldLayoutId id="2147484278" r:id="rId3"/>
    <p:sldLayoutId id="2147484277" r:id="rId4"/>
    <p:sldLayoutId id="2147484276" r:id="rId5"/>
    <p:sldLayoutId id="2147484281" r:id="rId6"/>
    <p:sldLayoutId id="2147484282" r:id="rId7"/>
    <p:sldLayoutId id="2147484275" r:id="rId8"/>
    <p:sldLayoutId id="2147484274" r:id="rId9"/>
    <p:sldLayoutId id="2147484273" r:id="rId10"/>
    <p:sldLayoutId id="2147484272" r:id="rId11"/>
    <p:sldLayoutId id="2147484283"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cff.wested.org/" TargetMode="External"/><Relationship Id="rId2" Type="http://schemas.openxmlformats.org/officeDocument/2006/relationships/hyperlink" Target="http://www.cde.ca.gov/fg/aa/lc/" TargetMode="External"/><Relationship Id="rId1" Type="http://schemas.openxmlformats.org/officeDocument/2006/relationships/slideLayout" Target="../slideLayouts/slideLayout2.xml"/><Relationship Id="rId4" Type="http://schemas.openxmlformats.org/officeDocument/2006/relationships/hyperlink" Target="mailto:Ewynne@cde.c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r>
              <a:rPr lang="en-US" smtClean="0"/>
              <a:t>LCFF and LCAPs</a:t>
            </a:r>
            <a:endParaRPr lang="en-US" sz="3600"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i="1" dirty="0" smtClean="0"/>
              <a:t>Presented </a:t>
            </a:r>
            <a:r>
              <a:rPr lang="en-US" i="1" dirty="0"/>
              <a:t>to the </a:t>
            </a:r>
            <a:r>
              <a:rPr lang="en-US" i="1" smtClean="0"/>
              <a:t>4</a:t>
            </a:r>
            <a:r>
              <a:rPr lang="en-US" i="1" baseline="30000" smtClean="0"/>
              <a:t>th</a:t>
            </a:r>
            <a:r>
              <a:rPr lang="en-US" i="1" smtClean="0"/>
              <a:t> District PTA</a:t>
            </a:r>
            <a:endParaRPr lang="en-US" i="1" dirty="0"/>
          </a:p>
          <a:p>
            <a:pPr fontAlgn="auto">
              <a:spcAft>
                <a:spcPts val="0"/>
              </a:spcAft>
              <a:buFont typeface="Arial" pitchFamily="34" charset="0"/>
              <a:buNone/>
              <a:defRPr/>
            </a:pPr>
            <a:r>
              <a:rPr lang="en-US" i="1" dirty="0" smtClean="0"/>
              <a:t>March 18, 2014</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State Priorities in the LCAP</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rtlCol="0">
            <a:normAutofit fontScale="77500" lnSpcReduction="20000"/>
          </a:bodyPr>
          <a:lstStyle/>
          <a:p>
            <a:pPr fontAlgn="auto">
              <a:spcAft>
                <a:spcPts val="0"/>
              </a:spcAft>
              <a:buFont typeface="Arial" pitchFamily="34" charset="0"/>
              <a:buChar char="•"/>
              <a:defRPr/>
            </a:pPr>
            <a:r>
              <a:rPr lang="en-US" dirty="0" smtClean="0"/>
              <a:t>Engagement:</a:t>
            </a:r>
          </a:p>
          <a:p>
            <a:pPr lvl="1" fontAlgn="auto">
              <a:spcAft>
                <a:spcPts val="0"/>
              </a:spcAft>
              <a:buFont typeface="Courier New" pitchFamily="49" charset="0"/>
              <a:buChar char="o"/>
              <a:defRPr/>
            </a:pPr>
            <a:endParaRPr lang="en-US" dirty="0" smtClean="0"/>
          </a:p>
          <a:p>
            <a:pPr lvl="1" fontAlgn="auto">
              <a:spcAft>
                <a:spcPts val="0"/>
              </a:spcAft>
              <a:buFont typeface="Courier New" pitchFamily="49" charset="0"/>
              <a:buChar char="o"/>
              <a:defRPr/>
            </a:pPr>
            <a:r>
              <a:rPr lang="en-US" dirty="0" smtClean="0"/>
              <a:t>Parent Involvement:  Efforts to seek parent input in decision making, promotion of parent participation in programs for unduplicated pupils and special needs subgroups. (Priority 3)</a:t>
            </a:r>
          </a:p>
          <a:p>
            <a:pPr lvl="1" fontAlgn="auto">
              <a:spcAft>
                <a:spcPts val="0"/>
              </a:spcAft>
              <a:buFont typeface="Courier New" pitchFamily="49" charset="0"/>
              <a:buChar char="o"/>
              <a:defRPr/>
            </a:pPr>
            <a:endParaRPr lang="en-US" dirty="0" smtClean="0"/>
          </a:p>
          <a:p>
            <a:pPr lvl="1" fontAlgn="auto">
              <a:spcAft>
                <a:spcPts val="0"/>
              </a:spcAft>
              <a:buFont typeface="Courier New" pitchFamily="49" charset="0"/>
              <a:buChar char="o"/>
              <a:defRPr/>
            </a:pPr>
            <a:r>
              <a:rPr lang="en-US" dirty="0" smtClean="0"/>
              <a:t>Pupil Engagement:  School attendance rates, chronic absenteeism rates, middle school dropout rates, high school dropout rates, high school graduation rates. (Priority </a:t>
            </a:r>
            <a:r>
              <a:rPr lang="en-US" dirty="0"/>
              <a:t>5</a:t>
            </a:r>
            <a:r>
              <a:rPr lang="en-US" dirty="0" smtClean="0"/>
              <a:t>)</a:t>
            </a:r>
          </a:p>
          <a:p>
            <a:pPr lvl="1" fontAlgn="auto">
              <a:spcAft>
                <a:spcPts val="0"/>
              </a:spcAft>
              <a:buFont typeface="Courier New" pitchFamily="49" charset="0"/>
              <a:buChar char="o"/>
              <a:defRPr/>
            </a:pPr>
            <a:endParaRPr lang="en-US" dirty="0" smtClean="0"/>
          </a:p>
          <a:p>
            <a:pPr lvl="1" fontAlgn="auto">
              <a:spcAft>
                <a:spcPts val="0"/>
              </a:spcAft>
              <a:buFont typeface="Courier New" pitchFamily="49" charset="0"/>
              <a:buChar char="o"/>
              <a:defRPr/>
            </a:pPr>
            <a:r>
              <a:rPr lang="en-US" dirty="0" smtClean="0"/>
              <a:t>School Climate: Pupil suspension and expulsion rates, other local measures including surveys of pupils, parents, and teachers on the sense of safety and school connectedness. (Priority 6)</a:t>
            </a:r>
          </a:p>
          <a:p>
            <a:pPr lvl="1" fontAlgn="auto">
              <a:spcAft>
                <a:spcPts val="0"/>
              </a:spcAft>
              <a:buFont typeface="Courier New" pitchFamily="49" charset="0"/>
              <a:buChar char="o"/>
              <a:defRPr/>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6"/>
          <p:cNvGrpSpPr>
            <a:grpSpLocks noChangeAspect="1"/>
          </p:cNvGrpSpPr>
          <p:nvPr/>
        </p:nvGrpSpPr>
        <p:grpSpPr bwMode="auto">
          <a:xfrm>
            <a:off x="800100" y="114300"/>
            <a:ext cx="7543800" cy="5829300"/>
            <a:chOff x="504" y="72"/>
            <a:chExt cx="4752" cy="3672"/>
          </a:xfrm>
        </p:grpSpPr>
        <p:sp>
          <p:nvSpPr>
            <p:cNvPr id="36866" name="AutoShape 5"/>
            <p:cNvSpPr>
              <a:spLocks noChangeAspect="1" noChangeArrowheads="1" noTextEdit="1"/>
            </p:cNvSpPr>
            <p:nvPr/>
          </p:nvSpPr>
          <p:spPr bwMode="auto">
            <a:xfrm>
              <a:off x="504" y="72"/>
              <a:ext cx="4752" cy="3672"/>
            </a:xfrm>
            <a:prstGeom prst="rect">
              <a:avLst/>
            </a:prstGeom>
            <a:noFill/>
            <a:ln w="9525">
              <a:noFill/>
              <a:miter lim="800000"/>
              <a:headEnd/>
              <a:tailEnd/>
            </a:ln>
          </p:spPr>
          <p:txBody>
            <a:bodyPr/>
            <a:lstStyle/>
            <a:p>
              <a:endParaRPr lang="en-US"/>
            </a:p>
          </p:txBody>
        </p:sp>
        <p:pic>
          <p:nvPicPr>
            <p:cNvPr id="36867" name="Picture 7"/>
            <p:cNvPicPr>
              <a:picLocks noChangeAspect="1" noChangeArrowheads="1"/>
            </p:cNvPicPr>
            <p:nvPr/>
          </p:nvPicPr>
          <p:blipFill>
            <a:blip r:embed="rId3"/>
            <a:srcRect/>
            <a:stretch>
              <a:fillRect/>
            </a:stretch>
          </p:blipFill>
          <p:spPr bwMode="auto">
            <a:xfrm>
              <a:off x="504" y="72"/>
              <a:ext cx="4752" cy="3672"/>
            </a:xfrm>
            <a:prstGeom prst="rect">
              <a:avLst/>
            </a:prstGeom>
            <a:noFill/>
            <a:ln w="9525">
              <a:no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LCAP Section 1: </a:t>
            </a:r>
            <a:br>
              <a:rPr lang="en-US" dirty="0" smtClean="0"/>
            </a:br>
            <a:r>
              <a:rPr lang="en-US" dirty="0" smtClean="0"/>
              <a:t>Stakeholder Engagement</a:t>
            </a: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Describe in the LCAP the process used to engage the community, including meeting requirements of statute, in developing the LCAP.</a:t>
            </a:r>
          </a:p>
          <a:p>
            <a:pPr marL="11430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Describe how this engagement contributed to the development of the LCAP.</a:t>
            </a:r>
          </a:p>
          <a:p>
            <a:pPr marL="11430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LEAs must still describe goals and actions around the state priorities of parent involvement and pupil engagement which must be detailed in sections 2 and 3.</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800" dirty="0"/>
              <a:t>LCAP Section </a:t>
            </a:r>
            <a:r>
              <a:rPr lang="en-US" sz="4800" dirty="0" smtClean="0"/>
              <a:t>2 and 3: </a:t>
            </a:r>
            <a:r>
              <a:rPr lang="en-US" sz="4800" dirty="0"/>
              <a:t/>
            </a:r>
            <a:br>
              <a:rPr lang="en-US" sz="4800" dirty="0"/>
            </a:br>
            <a:r>
              <a:rPr lang="en-US" sz="4800" dirty="0" smtClean="0"/>
              <a:t>Goals and Progress Indicators</a:t>
            </a:r>
            <a:endParaRPr lang="en-US" dirty="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Set goals (annual and long term) around state and local priorities</a:t>
            </a:r>
          </a:p>
          <a:p>
            <a:pPr marL="11430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Identify metrics for measuring progress towards goals</a:t>
            </a:r>
          </a:p>
          <a:p>
            <a:pPr marL="11430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Review past progress and adjust if necessary</a:t>
            </a:r>
          </a:p>
          <a:p>
            <a:pPr marL="11430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LEAs must create goals for all school sites and subgroups identified in Education Code Section 52052, but may group and describe these goals together as appropriate.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000" dirty="0"/>
              <a:t>LCAP Section </a:t>
            </a:r>
            <a:r>
              <a:rPr lang="en-US" sz="4000" dirty="0" smtClean="0"/>
              <a:t>3 (A) and (B): </a:t>
            </a:r>
            <a:r>
              <a:rPr lang="en-US" sz="4000" dirty="0"/>
              <a:t/>
            </a:r>
            <a:br>
              <a:rPr lang="en-US" sz="4000" dirty="0"/>
            </a:br>
            <a:r>
              <a:rPr lang="en-US" sz="4000" dirty="0" smtClean="0"/>
              <a:t>Actions, Services, and Expenditures</a:t>
            </a:r>
            <a:endParaRPr lang="en-US" sz="4000" dirty="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t>Identify actions and services to support the goals</a:t>
            </a:r>
          </a:p>
          <a:p>
            <a:pPr fontAlgn="auto">
              <a:spcAft>
                <a:spcPts val="0"/>
              </a:spcAft>
              <a:buFont typeface="Arial" pitchFamily="34" charset="0"/>
              <a:buChar char="•"/>
              <a:defRPr/>
            </a:pPr>
            <a:r>
              <a:rPr lang="en-US" dirty="0" smtClean="0"/>
              <a:t>Identify expenditures to support the actions and services and describe where these expenditures are included in the LEA’s budget</a:t>
            </a:r>
          </a:p>
          <a:p>
            <a:pPr fontAlgn="auto">
              <a:spcAft>
                <a:spcPts val="0"/>
              </a:spcAft>
              <a:buFont typeface="Arial" pitchFamily="34" charset="0"/>
              <a:buChar char="•"/>
              <a:defRPr/>
            </a:pPr>
            <a:r>
              <a:rPr lang="en-US" dirty="0" smtClean="0"/>
              <a:t>Review past progress and adjust if necessary</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Section (A) requires that actions, services, and expenditures be identified for all students.</a:t>
            </a:r>
          </a:p>
          <a:p>
            <a:pPr fontAlgn="auto">
              <a:spcAft>
                <a:spcPts val="0"/>
              </a:spcAft>
              <a:buFont typeface="Arial" pitchFamily="34" charset="0"/>
              <a:buChar char="•"/>
              <a:defRPr/>
            </a:pPr>
            <a:r>
              <a:rPr lang="en-US" dirty="0" smtClean="0"/>
              <a:t>Section (B)</a:t>
            </a:r>
            <a:r>
              <a:rPr lang="en-US" dirty="0"/>
              <a:t> </a:t>
            </a:r>
            <a:r>
              <a:rPr lang="en-US" dirty="0" smtClean="0"/>
              <a:t>requires </a:t>
            </a:r>
            <a:r>
              <a:rPr lang="en-US" dirty="0"/>
              <a:t>that actions, services, and expenditures be identified for </a:t>
            </a:r>
            <a:r>
              <a:rPr lang="en-US" dirty="0" smtClean="0"/>
              <a:t>English learners, low </a:t>
            </a:r>
            <a:r>
              <a:rPr lang="en-US" dirty="0"/>
              <a:t>i</a:t>
            </a:r>
            <a:r>
              <a:rPr lang="en-US" dirty="0" smtClean="0"/>
              <a:t>ncome pupils, foster youth, and </a:t>
            </a:r>
            <a:r>
              <a:rPr lang="en-US" dirty="0" err="1" smtClean="0"/>
              <a:t>redesignated</a:t>
            </a:r>
            <a:r>
              <a:rPr lang="en-US" dirty="0" smtClean="0"/>
              <a:t> fluent English proficient pupils that are beyond what is provided for all pupils.</a:t>
            </a:r>
            <a:endParaRPr lang="en-US" dirty="0"/>
          </a:p>
          <a:p>
            <a:pPr fontAlgn="auto">
              <a:spcAft>
                <a:spcPts val="0"/>
              </a:spcAft>
              <a:buFont typeface="Arial" pitchFamily="34" charset="0"/>
              <a:buChar cha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000" dirty="0"/>
              <a:t>LCAP Section </a:t>
            </a:r>
            <a:r>
              <a:rPr lang="en-US" sz="4000" dirty="0" smtClean="0"/>
              <a:t>3 (C) and (D): </a:t>
            </a:r>
            <a:r>
              <a:rPr lang="en-US" sz="4000" dirty="0"/>
              <a:t/>
            </a:r>
            <a:br>
              <a:rPr lang="en-US" sz="4000" dirty="0"/>
            </a:br>
            <a:r>
              <a:rPr lang="en-US" sz="4000" dirty="0" smtClean="0"/>
              <a:t>Actions, Services, and Expenditures</a:t>
            </a:r>
            <a:endParaRPr lang="en-US" sz="4000" dirty="0"/>
          </a:p>
        </p:txBody>
      </p:sp>
      <p:sp>
        <p:nvSpPr>
          <p:cNvPr id="3" name="Content Placeholder 2"/>
          <p:cNvSpPr>
            <a:spLocks noGrp="1"/>
          </p:cNvSpPr>
          <p:nvPr>
            <p:ph idx="1"/>
          </p:nvPr>
        </p:nvSpPr>
        <p:spPr/>
        <p:txBody>
          <a:bodyPr rtlCol="0">
            <a:normAutofit fontScale="77500" lnSpcReduction="20000"/>
          </a:bodyPr>
          <a:lstStyle/>
          <a:p>
            <a:pPr marL="114300" indent="0" fontAlgn="auto">
              <a:spcAft>
                <a:spcPts val="0"/>
              </a:spcAft>
              <a:buFont typeface="Arial" pitchFamily="34" charset="0"/>
              <a:buNone/>
              <a:defRPr/>
            </a:pPr>
            <a:r>
              <a:rPr lang="en-US" dirty="0" smtClean="0"/>
              <a:t>Section 3 (C) and (D) are where the LEA specifically describes how it is meeting the requirements of the regulations (5 CCR 15496)</a:t>
            </a:r>
          </a:p>
          <a:p>
            <a:pPr fontAlgn="auto">
              <a:spcAft>
                <a:spcPts val="0"/>
              </a:spcAft>
              <a:buFont typeface="Arial" pitchFamily="34" charset="0"/>
              <a:buChar char="•"/>
              <a:defRPr/>
            </a:pPr>
            <a:r>
              <a:rPr lang="en-US" dirty="0" smtClean="0"/>
              <a:t>Section (C) requires the LEA describe the amount of supplemental and concentration funds estimated for the LCAP year, describe how they are expending the funds, and for those funds they are using in a </a:t>
            </a:r>
            <a:r>
              <a:rPr lang="en-US" dirty="0" err="1" smtClean="0"/>
              <a:t>districtwide</a:t>
            </a:r>
            <a:r>
              <a:rPr lang="en-US" dirty="0" smtClean="0"/>
              <a:t>, </a:t>
            </a:r>
            <a:r>
              <a:rPr lang="en-US" dirty="0" err="1" smtClean="0"/>
              <a:t>schoolwide</a:t>
            </a:r>
            <a:r>
              <a:rPr lang="en-US" dirty="0" smtClean="0"/>
              <a:t>, countywide, or </a:t>
            </a:r>
            <a:r>
              <a:rPr lang="en-US" dirty="0" err="1" smtClean="0"/>
              <a:t>charterwide</a:t>
            </a:r>
            <a:r>
              <a:rPr lang="en-US" dirty="0" smtClean="0"/>
              <a:t> manner, provide the explanations required by the regulations (5 CCR 15496(b)). </a:t>
            </a:r>
          </a:p>
          <a:p>
            <a:pPr fontAlgn="auto">
              <a:spcAft>
                <a:spcPts val="0"/>
              </a:spcAft>
              <a:buFont typeface="Arial" pitchFamily="34" charset="0"/>
              <a:buChar char="•"/>
              <a:defRPr/>
            </a:pPr>
            <a:r>
              <a:rPr lang="en-US" dirty="0" smtClean="0"/>
              <a:t>Section (D) requires the LEA to describe how they calculated their proportionality percentage and how they are increasing or improving services for unduplicated students above what they are doing for all students by this percentage. (5 CCR 15496(a)</a:t>
            </a:r>
            <a:endParaRPr lang="en-US" dirty="0"/>
          </a:p>
          <a:p>
            <a:pPr fontAlgn="auto">
              <a:spcAft>
                <a:spcPts val="0"/>
              </a:spcAft>
              <a:buFont typeface="Arial" pitchFamily="34" charset="0"/>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Implementation of LCFF</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t>Local educational agencies will develop budgets and plans in 2014-15 reflecting LCFF funding and structures</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dirty="0" smtClean="0"/>
              <a:t>Spending regulations will guide expenditure planning</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dirty="0" smtClean="0"/>
              <a:t>LCAP will share story – explain how resources contribute to goals, demonstrate equity, and support transparency and simplicity</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Governor’s Budget substantially builds on LCFF implementation</a:t>
            </a:r>
          </a:p>
          <a:p>
            <a:pPr fontAlgn="auto">
              <a:spcAft>
                <a:spcPts val="0"/>
              </a:spcAft>
              <a:buFont typeface="Arial" pitchFamily="34" charset="0"/>
              <a:buChar char="•"/>
              <a:defRPr/>
            </a:pPr>
            <a:endParaRPr lang="en-US" dirty="0" smtClean="0"/>
          </a:p>
        </p:txBody>
      </p:sp>
      <p:sp>
        <p:nvSpPr>
          <p:cNvPr id="47107" name="TextBox 3"/>
          <p:cNvSpPr txBox="1">
            <a:spLocks noChangeArrowheads="1"/>
          </p:cNvSpPr>
          <p:nvPr/>
        </p:nvSpPr>
        <p:spPr bwMode="auto">
          <a:xfrm>
            <a:off x="8534400" y="76200"/>
            <a:ext cx="533400" cy="369888"/>
          </a:xfrm>
          <a:prstGeom prst="rect">
            <a:avLst/>
          </a:prstGeom>
          <a:noFill/>
          <a:ln w="9525">
            <a:noFill/>
            <a:miter lim="800000"/>
            <a:headEnd/>
            <a:tailEnd/>
          </a:ln>
        </p:spPr>
        <p:txBody>
          <a:bodyPr>
            <a:spAutoFit/>
          </a:bodyPr>
          <a:lstStyle/>
          <a:p>
            <a:pPr algn="r"/>
            <a:r>
              <a:rPr lang="en-US">
                <a:latin typeface="Calibri" pitchFamily="34" charset="0"/>
              </a:rPr>
              <a:t>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t>Additional Information</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LCFF Basics, Text of Regulations, and Downloadable, Editable LCAP Template</a:t>
            </a:r>
          </a:p>
          <a:p>
            <a:pPr lvl="1" fontAlgn="auto">
              <a:spcAft>
                <a:spcPts val="0"/>
              </a:spcAft>
              <a:buFont typeface="Courier New" pitchFamily="49" charset="0"/>
              <a:buChar char="o"/>
              <a:defRPr/>
            </a:pPr>
            <a:r>
              <a:rPr lang="en-US" dirty="0" smtClean="0">
                <a:hlinkClick r:id="rId2"/>
              </a:rPr>
              <a:t>http://www.cde.ca.gov/fg/aa/lc/</a:t>
            </a:r>
            <a:endParaRPr lang="en-US" dirty="0" smtClean="0"/>
          </a:p>
          <a:p>
            <a:pPr marL="457200" lvl="1"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Additional Information, LCFF Channel Videos, etc.</a:t>
            </a:r>
            <a:endParaRPr lang="en-US" dirty="0">
              <a:hlinkClick r:id="rId3"/>
            </a:endParaRPr>
          </a:p>
          <a:p>
            <a:pPr lvl="1" fontAlgn="auto">
              <a:spcAft>
                <a:spcPts val="0"/>
              </a:spcAft>
              <a:buFont typeface="Courier New" pitchFamily="49" charset="0"/>
              <a:buChar char="o"/>
              <a:defRPr/>
            </a:pPr>
            <a:r>
              <a:rPr lang="en-US" dirty="0" smtClean="0">
                <a:hlinkClick r:id="rId3"/>
              </a:rPr>
              <a:t>lcff.wested.org</a:t>
            </a:r>
            <a:endParaRPr lang="en-US" dirty="0" smtClean="0"/>
          </a:p>
          <a:p>
            <a:pPr marL="457200" lvl="1" indent="0" fontAlgn="auto">
              <a:spcAft>
                <a:spcPts val="0"/>
              </a:spcAft>
              <a:buFont typeface="Arial" pitchFamily="34" charset="0"/>
              <a:buNone/>
              <a:defRPr/>
            </a:pPr>
            <a:endParaRPr lang="en-US" dirty="0"/>
          </a:p>
          <a:p>
            <a:pPr fontAlgn="auto">
              <a:spcAft>
                <a:spcPts val="0"/>
              </a:spcAft>
              <a:buFont typeface="Arial" pitchFamily="34" charset="0"/>
              <a:buChar char="•"/>
              <a:defRPr/>
            </a:pPr>
            <a:r>
              <a:rPr lang="en-US" dirty="0" smtClean="0"/>
              <a:t>Elisa Wynne </a:t>
            </a:r>
            <a:r>
              <a:rPr lang="en-US" dirty="0" smtClean="0">
                <a:hlinkClick r:id="rId4"/>
              </a:rPr>
              <a:t>Ewynne@cde.ca.gov</a:t>
            </a:r>
            <a:endParaRPr lang="en-US" dirty="0" smtClean="0"/>
          </a:p>
          <a:p>
            <a:pPr fontAlgn="auto">
              <a:spcAft>
                <a:spcPts val="0"/>
              </a:spcAft>
              <a:buFont typeface="Arial" pitchFamily="34" charset="0"/>
              <a:buChar char="•"/>
              <a:defRPr/>
            </a:pPr>
            <a:endParaRPr lang="en-US" dirty="0"/>
          </a:p>
          <a:p>
            <a:pPr marL="457200" lvl="1" indent="0" fontAlgn="auto">
              <a:spcAft>
                <a:spcPts val="0"/>
              </a:spcAft>
              <a:buFont typeface="Arial" pitchFamily="34" charset="0"/>
              <a:buNone/>
              <a:defRPr/>
            </a:pPr>
            <a:r>
              <a:rPr lang="en-US" dirty="0" smtClean="0"/>
              <a:t/>
            </a:r>
            <a:br>
              <a:rPr lang="en-US" dirty="0" smtClean="0"/>
            </a:br>
            <a:r>
              <a:rPr lang="en-US" dirty="0"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31825" y="574675"/>
            <a:ext cx="8054975" cy="566738"/>
          </a:xfrm>
        </p:spPr>
        <p:txBody>
          <a:bodyPr/>
          <a:lstStyle/>
          <a:p>
            <a:r>
              <a:rPr lang="en-US" sz="3400" b="0" smtClean="0"/>
              <a:t>Revisiting the Local Control Funding Formula</a:t>
            </a:r>
          </a:p>
        </p:txBody>
      </p:sp>
      <p:sp>
        <p:nvSpPr>
          <p:cNvPr id="18434" name="Content Placeholder 2"/>
          <p:cNvSpPr>
            <a:spLocks noGrp="1"/>
          </p:cNvSpPr>
          <p:nvPr>
            <p:ph type="body" sz="half" idx="2"/>
          </p:nvPr>
        </p:nvSpPr>
        <p:spPr>
          <a:xfrm>
            <a:off x="631825" y="1255713"/>
            <a:ext cx="8054975" cy="736600"/>
          </a:xfrm>
        </p:spPr>
        <p:txBody>
          <a:bodyPr/>
          <a:lstStyle/>
          <a:p>
            <a:r>
              <a:rPr lang="en-US" smtClean="0"/>
              <a:t>Greatly simplifies state funding for local educational agencies (LEAs)</a:t>
            </a:r>
          </a:p>
        </p:txBody>
      </p:sp>
      <p:sp>
        <p:nvSpPr>
          <p:cNvPr id="18435" name="TextBox 5"/>
          <p:cNvSpPr txBox="1">
            <a:spLocks noChangeArrowheads="1"/>
          </p:cNvSpPr>
          <p:nvPr/>
        </p:nvSpPr>
        <p:spPr bwMode="auto">
          <a:xfrm>
            <a:off x="304800" y="4572000"/>
            <a:ext cx="2133600" cy="646113"/>
          </a:xfrm>
          <a:prstGeom prst="rect">
            <a:avLst/>
          </a:prstGeom>
          <a:noFill/>
          <a:ln w="9525">
            <a:noFill/>
            <a:miter lim="800000"/>
            <a:headEnd/>
            <a:tailEnd/>
          </a:ln>
        </p:spPr>
        <p:txBody>
          <a:bodyPr>
            <a:spAutoFit/>
          </a:bodyPr>
          <a:lstStyle/>
          <a:p>
            <a:pPr algn="ctr"/>
            <a:r>
              <a:rPr lang="en-US">
                <a:latin typeface="Calibri" pitchFamily="34" charset="0"/>
              </a:rPr>
              <a:t>Per Student </a:t>
            </a:r>
            <a:br>
              <a:rPr lang="en-US">
                <a:latin typeface="Calibri" pitchFamily="34" charset="0"/>
              </a:rPr>
            </a:br>
            <a:r>
              <a:rPr lang="en-US">
                <a:latin typeface="Calibri" pitchFamily="34" charset="0"/>
              </a:rPr>
              <a:t>Base Amount</a:t>
            </a:r>
          </a:p>
        </p:txBody>
      </p:sp>
      <p:sp>
        <p:nvSpPr>
          <p:cNvPr id="7" name="Plus 6"/>
          <p:cNvSpPr/>
          <p:nvPr/>
        </p:nvSpPr>
        <p:spPr>
          <a:xfrm>
            <a:off x="2209800" y="3189288"/>
            <a:ext cx="1016000" cy="1066800"/>
          </a:xfrm>
          <a:prstGeom prst="mathPlus">
            <a:avLst>
              <a:gd name="adj1" fmla="val 48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37" name="TextBox 8"/>
          <p:cNvSpPr txBox="1">
            <a:spLocks noChangeArrowheads="1"/>
          </p:cNvSpPr>
          <p:nvPr/>
        </p:nvSpPr>
        <p:spPr bwMode="auto">
          <a:xfrm>
            <a:off x="3810000" y="3581400"/>
            <a:ext cx="2133600" cy="369888"/>
          </a:xfrm>
          <a:prstGeom prst="rect">
            <a:avLst/>
          </a:prstGeom>
          <a:noFill/>
          <a:ln w="9525">
            <a:noFill/>
            <a:miter lim="800000"/>
            <a:headEnd/>
            <a:tailEnd/>
          </a:ln>
        </p:spPr>
        <p:txBody>
          <a:bodyPr>
            <a:spAutoFit/>
          </a:bodyPr>
          <a:lstStyle/>
          <a:p>
            <a:pPr algn="ctr"/>
            <a:r>
              <a:rPr lang="en-US">
                <a:latin typeface="Calibri" pitchFamily="34" charset="0"/>
              </a:rPr>
              <a:t>Grade Level</a:t>
            </a:r>
          </a:p>
        </p:txBody>
      </p:sp>
      <p:sp>
        <p:nvSpPr>
          <p:cNvPr id="18438" name="TextBox 11"/>
          <p:cNvSpPr txBox="1">
            <a:spLocks noChangeArrowheads="1"/>
          </p:cNvSpPr>
          <p:nvPr/>
        </p:nvSpPr>
        <p:spPr bwMode="auto">
          <a:xfrm>
            <a:off x="3276600" y="5181600"/>
            <a:ext cx="3200400" cy="923925"/>
          </a:xfrm>
          <a:prstGeom prst="rect">
            <a:avLst/>
          </a:prstGeom>
          <a:noFill/>
          <a:ln w="9525">
            <a:noFill/>
            <a:miter lim="800000"/>
            <a:headEnd/>
            <a:tailEnd/>
          </a:ln>
        </p:spPr>
        <p:txBody>
          <a:bodyPr>
            <a:spAutoFit/>
          </a:bodyPr>
          <a:lstStyle/>
          <a:p>
            <a:pPr algn="ctr"/>
            <a:r>
              <a:rPr lang="en-US">
                <a:latin typeface="Calibri" pitchFamily="34" charset="0"/>
              </a:rPr>
              <a:t>Demographics</a:t>
            </a:r>
            <a:br>
              <a:rPr lang="en-US">
                <a:latin typeface="Calibri" pitchFamily="34" charset="0"/>
              </a:rPr>
            </a:br>
            <a:r>
              <a:rPr lang="en-US">
                <a:latin typeface="Calibri" pitchFamily="34" charset="0"/>
              </a:rPr>
              <a:t>(Low income, English Learner, and/or Foster Youth)</a:t>
            </a:r>
          </a:p>
        </p:txBody>
      </p:sp>
      <p:sp>
        <p:nvSpPr>
          <p:cNvPr id="18439" name="TextBox 13"/>
          <p:cNvSpPr txBox="1">
            <a:spLocks noChangeArrowheads="1"/>
          </p:cNvSpPr>
          <p:nvPr/>
        </p:nvSpPr>
        <p:spPr bwMode="auto">
          <a:xfrm>
            <a:off x="3810000" y="1828800"/>
            <a:ext cx="2133600" cy="369888"/>
          </a:xfrm>
          <a:prstGeom prst="rect">
            <a:avLst/>
          </a:prstGeom>
          <a:noFill/>
          <a:ln w="9525">
            <a:noFill/>
            <a:miter lim="800000"/>
            <a:headEnd/>
            <a:tailEnd/>
          </a:ln>
        </p:spPr>
        <p:txBody>
          <a:bodyPr>
            <a:spAutoFit/>
          </a:bodyPr>
          <a:lstStyle/>
          <a:p>
            <a:pPr algn="ctr"/>
            <a:r>
              <a:rPr lang="en-US" b="1">
                <a:latin typeface="Calibri" pitchFamily="34" charset="0"/>
              </a:rPr>
              <a:t>ADJUSTMENTS</a:t>
            </a:r>
          </a:p>
        </p:txBody>
      </p:sp>
      <p:sp>
        <p:nvSpPr>
          <p:cNvPr id="15" name="Left Bracket 14"/>
          <p:cNvSpPr/>
          <p:nvPr/>
        </p:nvSpPr>
        <p:spPr>
          <a:xfrm>
            <a:off x="3251200" y="2112963"/>
            <a:ext cx="406400" cy="3983037"/>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 name="Left Bracket 15"/>
          <p:cNvSpPr/>
          <p:nvPr/>
        </p:nvSpPr>
        <p:spPr>
          <a:xfrm flipH="1">
            <a:off x="5994400" y="2112963"/>
            <a:ext cx="406400" cy="3983037"/>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7" name="Equal 16"/>
          <p:cNvSpPr/>
          <p:nvPr/>
        </p:nvSpPr>
        <p:spPr>
          <a:xfrm>
            <a:off x="6477000" y="3505200"/>
            <a:ext cx="762000" cy="457200"/>
          </a:xfrm>
          <a:prstGeom prst="mathEqual">
            <a:avLst>
              <a:gd name="adj1" fmla="val 10345"/>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43" name="TextBox 17"/>
          <p:cNvSpPr txBox="1">
            <a:spLocks noChangeArrowheads="1"/>
          </p:cNvSpPr>
          <p:nvPr/>
        </p:nvSpPr>
        <p:spPr bwMode="auto">
          <a:xfrm>
            <a:off x="7010400" y="3124200"/>
            <a:ext cx="2133600" cy="1016000"/>
          </a:xfrm>
          <a:prstGeom prst="rect">
            <a:avLst/>
          </a:prstGeom>
          <a:noFill/>
          <a:ln w="9525">
            <a:noFill/>
            <a:miter lim="800000"/>
            <a:headEnd/>
            <a:tailEnd/>
          </a:ln>
        </p:spPr>
        <p:txBody>
          <a:bodyPr>
            <a:spAutoFit/>
          </a:bodyPr>
          <a:lstStyle/>
          <a:p>
            <a:pPr algn="ctr"/>
            <a:r>
              <a:rPr lang="en-US" sz="6000" b="1">
                <a:solidFill>
                  <a:schemeClr val="accent1"/>
                </a:solidFill>
                <a:latin typeface="Calibri" pitchFamily="34" charset="0"/>
              </a:rPr>
              <a:t>$</a:t>
            </a:r>
            <a:endParaRPr lang="en-US" sz="6000">
              <a:latin typeface="Calibri" pitchFamily="34" charset="0"/>
            </a:endParaRPr>
          </a:p>
        </p:txBody>
      </p:sp>
      <p:sp>
        <p:nvSpPr>
          <p:cNvPr id="18444" name="TextBox 3"/>
          <p:cNvSpPr txBox="1">
            <a:spLocks noChangeArrowheads="1"/>
          </p:cNvSpPr>
          <p:nvPr/>
        </p:nvSpPr>
        <p:spPr bwMode="auto">
          <a:xfrm>
            <a:off x="8305800" y="6488113"/>
            <a:ext cx="609600" cy="369887"/>
          </a:xfrm>
          <a:prstGeom prst="rect">
            <a:avLst/>
          </a:prstGeom>
          <a:noFill/>
          <a:ln w="9525">
            <a:noFill/>
            <a:miter lim="800000"/>
            <a:headEnd/>
            <a:tailEnd/>
          </a:ln>
        </p:spPr>
        <p:txBody>
          <a:bodyPr>
            <a:spAutoFit/>
          </a:bodyPr>
          <a:lstStyle/>
          <a:p>
            <a:pPr algn="r"/>
            <a:r>
              <a:rPr lang="en-US" b="1">
                <a:latin typeface="Arial Narrow" pitchFamily="34" charset="0"/>
              </a:rPr>
              <a:t>2</a:t>
            </a:r>
          </a:p>
        </p:txBody>
      </p:sp>
      <p:pic>
        <p:nvPicPr>
          <p:cNvPr id="18445" name="Picture 2"/>
          <p:cNvPicPr>
            <a:picLocks noChangeAspect="1" noChangeArrowheads="1"/>
          </p:cNvPicPr>
          <p:nvPr/>
        </p:nvPicPr>
        <p:blipFill>
          <a:blip r:embed="rId3"/>
          <a:srcRect/>
          <a:stretch>
            <a:fillRect/>
          </a:stretch>
        </p:blipFill>
        <p:spPr bwMode="auto">
          <a:xfrm>
            <a:off x="965200" y="3124200"/>
            <a:ext cx="800100" cy="1387475"/>
          </a:xfrm>
          <a:prstGeom prst="rect">
            <a:avLst/>
          </a:prstGeom>
          <a:noFill/>
          <a:ln w="9525">
            <a:noFill/>
            <a:miter lim="800000"/>
            <a:headEnd/>
            <a:tailEnd/>
          </a:ln>
        </p:spPr>
      </p:pic>
      <p:pic>
        <p:nvPicPr>
          <p:cNvPr id="18446" name="Picture 3"/>
          <p:cNvPicPr>
            <a:picLocks noChangeAspect="1" noChangeArrowheads="1"/>
          </p:cNvPicPr>
          <p:nvPr/>
        </p:nvPicPr>
        <p:blipFill>
          <a:blip r:embed="rId4"/>
          <a:srcRect/>
          <a:stretch>
            <a:fillRect/>
          </a:stretch>
        </p:blipFill>
        <p:spPr bwMode="auto">
          <a:xfrm>
            <a:off x="3810000" y="2193925"/>
            <a:ext cx="2125663" cy="1387475"/>
          </a:xfrm>
          <a:prstGeom prst="rect">
            <a:avLst/>
          </a:prstGeom>
          <a:noFill/>
          <a:ln w="9525">
            <a:noFill/>
            <a:miter lim="800000"/>
            <a:headEnd/>
            <a:tailEnd/>
          </a:ln>
        </p:spPr>
      </p:pic>
      <p:pic>
        <p:nvPicPr>
          <p:cNvPr id="18447" name="Picture 4"/>
          <p:cNvPicPr>
            <a:picLocks noChangeAspect="1" noChangeArrowheads="1"/>
          </p:cNvPicPr>
          <p:nvPr/>
        </p:nvPicPr>
        <p:blipFill>
          <a:blip r:embed="rId5"/>
          <a:srcRect/>
          <a:stretch>
            <a:fillRect/>
          </a:stretch>
        </p:blipFill>
        <p:spPr bwMode="auto">
          <a:xfrm>
            <a:off x="3902075" y="3898900"/>
            <a:ext cx="1997075" cy="130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LCFF Fundamentally Changes California’s Education System</a:t>
            </a:r>
            <a:endParaRPr lang="en-US" dirty="0"/>
          </a:p>
        </p:txBody>
      </p:sp>
      <p:pic>
        <p:nvPicPr>
          <p:cNvPr id="20482" name="Content Placeholder 6" descr="Screen Shot 2013-11-20 at 8.22.56 PM.png"/>
          <p:cNvPicPr preferRelativeResize="0">
            <a:picLocks noGrp="1"/>
          </p:cNvPicPr>
          <p:nvPr>
            <p:ph idx="1"/>
          </p:nvPr>
        </p:nvPicPr>
        <p:blipFill>
          <a:blip r:embed="rId3"/>
          <a:srcRect/>
          <a:stretch>
            <a:fillRect/>
          </a:stretch>
        </p:blipFill>
        <p:spPr>
          <a:xfrm>
            <a:off x="1652588" y="1600200"/>
            <a:ext cx="5838825"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State Board of Education’s LCFF Major Implementation Tasks</a:t>
            </a:r>
            <a:endParaRPr lang="en-US" dirty="0"/>
          </a:p>
        </p:txBody>
      </p:sp>
      <p:sp>
        <p:nvSpPr>
          <p:cNvPr id="22530" name="Content Placeholder 2"/>
          <p:cNvSpPr>
            <a:spLocks noGrp="1"/>
          </p:cNvSpPr>
          <p:nvPr>
            <p:ph idx="1"/>
          </p:nvPr>
        </p:nvSpPr>
        <p:spPr>
          <a:xfrm>
            <a:off x="457200" y="1219200"/>
            <a:ext cx="8229600" cy="4800600"/>
          </a:xfrm>
        </p:spPr>
        <p:txBody>
          <a:bodyPr/>
          <a:lstStyle/>
          <a:p>
            <a:endParaRPr lang="en-US" smtClean="0"/>
          </a:p>
          <a:p>
            <a:r>
              <a:rPr lang="en-US" smtClean="0"/>
              <a:t>State Board of Education (SBE) actions to support implementation:</a:t>
            </a:r>
          </a:p>
          <a:p>
            <a:pPr lvl="1"/>
            <a:endParaRPr lang="en-US" smtClean="0"/>
          </a:p>
          <a:p>
            <a:pPr lvl="1"/>
            <a:r>
              <a:rPr lang="en-US" smtClean="0"/>
              <a:t>Emergency spending regulations by January 31, 2014</a:t>
            </a:r>
          </a:p>
          <a:p>
            <a:pPr lvl="1"/>
            <a:r>
              <a:rPr lang="en-US" smtClean="0"/>
              <a:t>Local Control and Accountability Plan (LCAP) template by March 31, 2014</a:t>
            </a:r>
          </a:p>
          <a:p>
            <a:pPr lvl="1"/>
            <a:r>
              <a:rPr lang="en-US" smtClean="0"/>
              <a:t>LCAP evaluation rubric by October 1, 2015</a:t>
            </a:r>
          </a:p>
        </p:txBody>
      </p:sp>
      <p:sp>
        <p:nvSpPr>
          <p:cNvPr id="22531" name="TextBox 5"/>
          <p:cNvSpPr txBox="1">
            <a:spLocks noChangeArrowheads="1"/>
          </p:cNvSpPr>
          <p:nvPr/>
        </p:nvSpPr>
        <p:spPr bwMode="auto">
          <a:xfrm>
            <a:off x="8534400" y="76200"/>
            <a:ext cx="533400" cy="369888"/>
          </a:xfrm>
          <a:prstGeom prst="rect">
            <a:avLst/>
          </a:prstGeom>
          <a:noFill/>
          <a:ln w="9525">
            <a:noFill/>
            <a:miter lim="800000"/>
            <a:headEnd/>
            <a:tailEnd/>
          </a:ln>
        </p:spPr>
        <p:txBody>
          <a:bodyPr>
            <a:spAutoFit/>
          </a:bodyPr>
          <a:lstStyle/>
          <a:p>
            <a:pPr algn="r"/>
            <a:r>
              <a:rPr lang="en-US">
                <a:latin typeface="Calibri" pitchFamily="34" charset="0"/>
              </a:rPr>
              <a:t>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A Plan for LCFF Coherence</a:t>
            </a:r>
          </a:p>
        </p:txBody>
      </p:sp>
      <p:graphicFrame>
        <p:nvGraphicFramePr>
          <p:cNvPr id="4" name="Table 3"/>
          <p:cNvGraphicFramePr>
            <a:graphicFrameLocks noGrp="1"/>
          </p:cNvGraphicFramePr>
          <p:nvPr/>
        </p:nvGraphicFramePr>
        <p:xfrm>
          <a:off x="304800" y="1295400"/>
          <a:ext cx="8610600" cy="4970463"/>
        </p:xfrm>
        <a:graphic>
          <a:graphicData uri="http://schemas.openxmlformats.org/drawingml/2006/table">
            <a:tbl>
              <a:tblPr/>
              <a:tblGrid>
                <a:gridCol w="2870200"/>
                <a:gridCol w="2870200"/>
                <a:gridCol w="2870200"/>
              </a:tblGrid>
              <a:tr h="278318">
                <a:tc>
                  <a:txBody>
                    <a:bodyPr/>
                    <a:lstStyle/>
                    <a:p>
                      <a:pPr marL="0" marR="0" algn="ctr">
                        <a:lnSpc>
                          <a:spcPct val="100000"/>
                        </a:lnSpc>
                        <a:spcBef>
                          <a:spcPts val="0"/>
                        </a:spcBef>
                        <a:spcAft>
                          <a:spcPts val="0"/>
                        </a:spcAft>
                      </a:pPr>
                      <a:r>
                        <a:rPr lang="en-US" sz="1800" b="1" dirty="0">
                          <a:latin typeface="Times New Roman" pitchFamily="18" charset="0"/>
                          <a:ea typeface="Calibri"/>
                          <a:cs typeface="Times New Roman" pitchFamily="18" charset="0"/>
                        </a:rPr>
                        <a:t>Regulations</a:t>
                      </a:r>
                      <a:endParaRPr lang="en-US" sz="1800" dirty="0">
                        <a:latin typeface="Times New Roman" pitchFamily="18" charset="0"/>
                        <a:ea typeface="Calibri"/>
                        <a:cs typeface="Times New Roman" pitchFamily="18" charset="0"/>
                      </a:endParaRPr>
                    </a:p>
                  </a:txBody>
                  <a:tcPr marL="97112" marR="9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800" b="1" dirty="0">
                          <a:latin typeface="Times New Roman" pitchFamily="18" charset="0"/>
                          <a:ea typeface="Calibri"/>
                          <a:cs typeface="Times New Roman" pitchFamily="18" charset="0"/>
                        </a:rPr>
                        <a:t>Templates</a:t>
                      </a:r>
                      <a:endParaRPr lang="en-US" sz="1800" dirty="0">
                        <a:latin typeface="Times New Roman" pitchFamily="18" charset="0"/>
                        <a:ea typeface="Calibri"/>
                        <a:cs typeface="Times New Roman" pitchFamily="18" charset="0"/>
                      </a:endParaRPr>
                    </a:p>
                  </a:txBody>
                  <a:tcPr marL="97112" marR="9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800" b="1" dirty="0">
                          <a:latin typeface="Times New Roman" pitchFamily="18" charset="0"/>
                          <a:ea typeface="Calibri"/>
                          <a:cs typeface="Times New Roman" pitchFamily="18" charset="0"/>
                        </a:rPr>
                        <a:t>Rubric</a:t>
                      </a:r>
                      <a:endParaRPr lang="en-US" sz="1800" dirty="0">
                        <a:latin typeface="Times New Roman" pitchFamily="18" charset="0"/>
                        <a:ea typeface="Calibri"/>
                        <a:cs typeface="Times New Roman" pitchFamily="18" charset="0"/>
                      </a:endParaRPr>
                    </a:p>
                  </a:txBody>
                  <a:tcPr marL="97112" marR="9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93058">
                <a:tc>
                  <a:txBody>
                    <a:bodyPr/>
                    <a:lstStyle/>
                    <a:p>
                      <a:pPr marL="0" marR="0">
                        <a:lnSpc>
                          <a:spcPct val="100000"/>
                        </a:lnSpc>
                        <a:spcBef>
                          <a:spcPts val="0"/>
                        </a:spcBef>
                        <a:spcAft>
                          <a:spcPts val="0"/>
                        </a:spcAft>
                      </a:pPr>
                      <a:r>
                        <a:rPr lang="en-US" sz="1800" b="1" i="1" dirty="0">
                          <a:latin typeface="Times New Roman" pitchFamily="18" charset="0"/>
                          <a:ea typeface="Calibri"/>
                          <a:cs typeface="Times New Roman" pitchFamily="18" charset="0"/>
                        </a:rPr>
                        <a:t>Define</a:t>
                      </a:r>
                      <a:endParaRPr lang="en-US" sz="1800" dirty="0">
                        <a:latin typeface="Times New Roman" pitchFamily="18" charset="0"/>
                        <a:ea typeface="Calibri"/>
                        <a:cs typeface="Times New Roman" pitchFamily="18" charset="0"/>
                      </a:endParaRPr>
                    </a:p>
                    <a:p>
                      <a:pPr marL="0" marR="0">
                        <a:lnSpc>
                          <a:spcPct val="100000"/>
                        </a:lnSpc>
                        <a:spcBef>
                          <a:spcPts val="0"/>
                        </a:spcBef>
                        <a:spcAft>
                          <a:spcPts val="0"/>
                        </a:spcAft>
                      </a:pPr>
                      <a:r>
                        <a:rPr lang="en-US" sz="1800" dirty="0">
                          <a:latin typeface="Times New Roman" pitchFamily="18" charset="0"/>
                          <a:ea typeface="Calibri"/>
                          <a:cs typeface="Times New Roman" pitchFamily="18" charset="0"/>
                        </a:rPr>
                        <a:t>Clarify key terms and conditions to support local implementation that achieves LCFF implementation objectives</a:t>
                      </a:r>
                    </a:p>
                  </a:txBody>
                  <a:tcPr marL="97112" marR="9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b="1" i="1" dirty="0">
                          <a:latin typeface="Times New Roman" pitchFamily="18" charset="0"/>
                          <a:ea typeface="Calibri"/>
                          <a:cs typeface="Times New Roman" pitchFamily="18" charset="0"/>
                        </a:rPr>
                        <a:t>Organize and Communicate</a:t>
                      </a:r>
                      <a:endParaRPr lang="en-US" sz="1800" dirty="0">
                        <a:latin typeface="Times New Roman" pitchFamily="18" charset="0"/>
                        <a:ea typeface="Calibri"/>
                        <a:cs typeface="Times New Roman" pitchFamily="18" charset="0"/>
                      </a:endParaRPr>
                    </a:p>
                    <a:p>
                      <a:pPr marL="0" marR="0">
                        <a:lnSpc>
                          <a:spcPct val="100000"/>
                        </a:lnSpc>
                        <a:spcBef>
                          <a:spcPts val="0"/>
                        </a:spcBef>
                        <a:spcAft>
                          <a:spcPts val="0"/>
                        </a:spcAft>
                      </a:pPr>
                      <a:r>
                        <a:rPr lang="en-US" sz="1800" dirty="0" smtClean="0">
                          <a:latin typeface="Times New Roman" pitchFamily="18" charset="0"/>
                          <a:ea typeface="Calibri"/>
                          <a:cs typeface="Times New Roman" pitchFamily="18" charset="0"/>
                        </a:rPr>
                        <a:t>Demonstrate through the development and sharing of the LCAP that local implementation supports LCFF implementation objectives and regulations</a:t>
                      </a:r>
                      <a:endParaRPr lang="en-US" sz="1800" dirty="0">
                        <a:latin typeface="Times New Roman" pitchFamily="18" charset="0"/>
                        <a:ea typeface="Calibri"/>
                        <a:cs typeface="Times New Roman" pitchFamily="18" charset="0"/>
                      </a:endParaRPr>
                    </a:p>
                  </a:txBody>
                  <a:tcPr marL="97112" marR="9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b="1" i="1" dirty="0">
                          <a:latin typeface="Times New Roman" pitchFamily="18" charset="0"/>
                          <a:ea typeface="Calibri"/>
                          <a:cs typeface="Times New Roman" pitchFamily="18" charset="0"/>
                        </a:rPr>
                        <a:t>Assess and Indicate Assistance</a:t>
                      </a:r>
                      <a:endParaRPr lang="en-US" sz="1800" dirty="0">
                        <a:latin typeface="Times New Roman" pitchFamily="18" charset="0"/>
                        <a:ea typeface="Calibri"/>
                        <a:cs typeface="Times New Roman" pitchFamily="18" charset="0"/>
                      </a:endParaRPr>
                    </a:p>
                    <a:p>
                      <a:pPr marL="0" marR="0">
                        <a:lnSpc>
                          <a:spcPct val="100000"/>
                        </a:lnSpc>
                        <a:spcBef>
                          <a:spcPts val="0"/>
                        </a:spcBef>
                        <a:spcAft>
                          <a:spcPts val="0"/>
                        </a:spcAft>
                      </a:pPr>
                      <a:r>
                        <a:rPr lang="en-US" sz="1800" dirty="0" smtClean="0">
                          <a:latin typeface="Times New Roman" pitchFamily="18" charset="0"/>
                          <a:ea typeface="Calibri"/>
                          <a:cs typeface="Times New Roman" pitchFamily="18" charset="0"/>
                        </a:rPr>
                        <a:t>Provide a process for assessing performance and identifying assistance based on review of the LCAP that meets specific areas of need related to LCFF implementation objectives and regulations</a:t>
                      </a:r>
                      <a:endParaRPr lang="en-US" sz="1800" dirty="0">
                        <a:latin typeface="Times New Roman" pitchFamily="18" charset="0"/>
                        <a:ea typeface="Calibri"/>
                        <a:cs typeface="Times New Roman" pitchFamily="18" charset="0"/>
                      </a:endParaRPr>
                    </a:p>
                  </a:txBody>
                  <a:tcPr marL="97112" marR="9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48224">
                <a:tc gridSpan="3">
                  <a:txBody>
                    <a:bodyPr/>
                    <a:lstStyle/>
                    <a:p>
                      <a:pPr marL="0" marR="0">
                        <a:lnSpc>
                          <a:spcPct val="100000"/>
                        </a:lnSpc>
                        <a:spcBef>
                          <a:spcPts val="0"/>
                        </a:spcBef>
                        <a:spcAft>
                          <a:spcPts val="0"/>
                        </a:spcAft>
                      </a:pPr>
                      <a:r>
                        <a:rPr lang="en-US" sz="1800" b="1" dirty="0">
                          <a:latin typeface="Times New Roman" pitchFamily="18" charset="0"/>
                          <a:ea typeface="Calibri"/>
                          <a:cs typeface="Times New Roman" pitchFamily="18" charset="0"/>
                        </a:rPr>
                        <a:t>Connecting Elements/Guiding Principles</a:t>
                      </a:r>
                      <a:endParaRPr lang="en-US" sz="1800" dirty="0">
                        <a:latin typeface="Times New Roman" pitchFamily="18" charset="0"/>
                        <a:ea typeface="Calibri"/>
                        <a:cs typeface="Times New Roman" pitchFamily="18" charset="0"/>
                      </a:endParaRPr>
                    </a:p>
                    <a:p>
                      <a:pPr marL="342900" marR="0" lvl="0" indent="-342900">
                        <a:lnSpc>
                          <a:spcPct val="100000"/>
                        </a:lnSpc>
                        <a:spcBef>
                          <a:spcPts val="0"/>
                        </a:spcBef>
                        <a:spcAft>
                          <a:spcPts val="0"/>
                        </a:spcAft>
                        <a:buFont typeface="Symbol"/>
                        <a:buChar char=""/>
                      </a:pPr>
                      <a:r>
                        <a:rPr lang="en-US" sz="1800" dirty="0">
                          <a:latin typeface="Times New Roman" pitchFamily="18" charset="0"/>
                          <a:ea typeface="Calibri"/>
                          <a:cs typeface="Times New Roman" pitchFamily="18" charset="0"/>
                        </a:rPr>
                        <a:t>Performance-focused – relationship between plans, funding use, and outcomes for students</a:t>
                      </a:r>
                    </a:p>
                    <a:p>
                      <a:pPr marL="342900" marR="0" lvl="0" indent="-342900">
                        <a:lnSpc>
                          <a:spcPct val="100000"/>
                        </a:lnSpc>
                        <a:spcBef>
                          <a:spcPts val="0"/>
                        </a:spcBef>
                        <a:spcAft>
                          <a:spcPts val="0"/>
                        </a:spcAft>
                        <a:buFont typeface="Symbol"/>
                        <a:buChar char=""/>
                      </a:pPr>
                      <a:r>
                        <a:rPr lang="en-US" sz="1800" dirty="0">
                          <a:latin typeface="Times New Roman" pitchFamily="18" charset="0"/>
                          <a:ea typeface="Calibri"/>
                          <a:cs typeface="Times New Roman" pitchFamily="18" charset="0"/>
                        </a:rPr>
                        <a:t>Simplicity and transparency</a:t>
                      </a:r>
                    </a:p>
                    <a:p>
                      <a:pPr marL="342900" marR="0" lvl="0" indent="-342900">
                        <a:lnSpc>
                          <a:spcPct val="100000"/>
                        </a:lnSpc>
                        <a:spcBef>
                          <a:spcPts val="0"/>
                        </a:spcBef>
                        <a:spcAft>
                          <a:spcPts val="0"/>
                        </a:spcAft>
                        <a:buFont typeface="Symbol"/>
                        <a:buChar char=""/>
                      </a:pPr>
                      <a:r>
                        <a:rPr lang="en-US" sz="1800" dirty="0">
                          <a:latin typeface="Times New Roman" pitchFamily="18" charset="0"/>
                          <a:ea typeface="Calibri"/>
                          <a:cs typeface="Times New Roman" pitchFamily="18" charset="0"/>
                        </a:rPr>
                        <a:t>Student-focused – local identification of needs, provides equitable opportunity</a:t>
                      </a:r>
                    </a:p>
                    <a:p>
                      <a:pPr marL="342900" marR="0" lvl="0" indent="-342900">
                        <a:lnSpc>
                          <a:spcPct val="100000"/>
                        </a:lnSpc>
                        <a:spcBef>
                          <a:spcPts val="0"/>
                        </a:spcBef>
                        <a:spcAft>
                          <a:spcPts val="0"/>
                        </a:spcAft>
                        <a:buFont typeface="Symbol"/>
                        <a:buChar char=""/>
                      </a:pPr>
                      <a:r>
                        <a:rPr lang="en-US" sz="1800" dirty="0">
                          <a:latin typeface="Times New Roman" pitchFamily="18" charset="0"/>
                          <a:ea typeface="Calibri"/>
                          <a:cs typeface="Times New Roman" pitchFamily="18" charset="0"/>
                        </a:rPr>
                        <a:t>State priorities – define metrics, but rely on local determination of measurement </a:t>
                      </a:r>
                    </a:p>
                    <a:p>
                      <a:pPr marL="342900" marR="0" lvl="0" indent="-342900">
                        <a:lnSpc>
                          <a:spcPct val="100000"/>
                        </a:lnSpc>
                        <a:spcBef>
                          <a:spcPts val="0"/>
                        </a:spcBef>
                        <a:spcAft>
                          <a:spcPts val="0"/>
                        </a:spcAft>
                        <a:buFont typeface="Symbol"/>
                        <a:buChar char=""/>
                      </a:pPr>
                      <a:r>
                        <a:rPr lang="en-US" sz="1800" dirty="0">
                          <a:latin typeface="Times New Roman" pitchFamily="18" charset="0"/>
                          <a:ea typeface="Calibri"/>
                          <a:cs typeface="Times New Roman" pitchFamily="18" charset="0"/>
                        </a:rPr>
                        <a:t>Stakeholder Engagement – parents, community, educators</a:t>
                      </a:r>
                    </a:p>
                  </a:txBody>
                  <a:tcPr marL="97112" marR="9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24594" name="TextBox 5"/>
          <p:cNvSpPr txBox="1">
            <a:spLocks noChangeArrowheads="1"/>
          </p:cNvSpPr>
          <p:nvPr/>
        </p:nvSpPr>
        <p:spPr bwMode="auto">
          <a:xfrm>
            <a:off x="8534400" y="76200"/>
            <a:ext cx="533400" cy="369888"/>
          </a:xfrm>
          <a:prstGeom prst="rect">
            <a:avLst/>
          </a:prstGeom>
          <a:noFill/>
          <a:ln w="9525">
            <a:noFill/>
            <a:miter lim="800000"/>
            <a:headEnd/>
            <a:tailEnd/>
          </a:ln>
        </p:spPr>
        <p:txBody>
          <a:bodyPr>
            <a:spAutoFit/>
          </a:bodyPr>
          <a:lstStyle/>
          <a:p>
            <a:pPr algn="r"/>
            <a:r>
              <a:rPr lang="en-US">
                <a:latin typeface="Calibri" pitchFamily="34" charset="0"/>
              </a:rPr>
              <a:t>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Adopted LCFF Spending Regulations</a:t>
            </a: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Calculation of proportionality percentage</a:t>
            </a:r>
          </a:p>
          <a:p>
            <a:pPr lvl="1" fontAlgn="auto">
              <a:spcAft>
                <a:spcPts val="0"/>
              </a:spcAft>
              <a:buFont typeface="Arial" pitchFamily="34" charset="0"/>
              <a:buChar char="–"/>
              <a:defRPr/>
            </a:pPr>
            <a:r>
              <a:rPr lang="en-US" dirty="0" smtClean="0"/>
              <a:t>Three data sources – LCFF targets, prior year expenditures, and statewide implementation percentage</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Clarification of “</a:t>
            </a:r>
            <a:r>
              <a:rPr lang="en-US" dirty="0" err="1" smtClean="0"/>
              <a:t>districtwide</a:t>
            </a:r>
            <a:r>
              <a:rPr lang="en-US" dirty="0" smtClean="0"/>
              <a:t>, countywide, </a:t>
            </a:r>
            <a:r>
              <a:rPr lang="en-US" dirty="0" err="1" smtClean="0"/>
              <a:t>charterwide</a:t>
            </a:r>
            <a:r>
              <a:rPr lang="en-US" dirty="0" smtClean="0"/>
              <a:t>, </a:t>
            </a:r>
            <a:r>
              <a:rPr lang="en-US" dirty="0" err="1" smtClean="0"/>
              <a:t>schoolwide</a:t>
            </a:r>
            <a:r>
              <a:rPr lang="en-US" dirty="0" smtClean="0"/>
              <a:t>”</a:t>
            </a:r>
          </a:p>
          <a:p>
            <a:pPr lvl="1" fontAlgn="auto">
              <a:spcAft>
                <a:spcPts val="0"/>
              </a:spcAft>
              <a:buFont typeface="Arial" pitchFamily="34" charset="0"/>
              <a:buChar char="–"/>
              <a:defRPr/>
            </a:pPr>
            <a:r>
              <a:rPr lang="en-US" dirty="0" smtClean="0"/>
              <a:t>Threshold and explanation</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Oversight and assignment of assistance by county offices of education for districts</a:t>
            </a:r>
          </a:p>
          <a:p>
            <a:pPr fontAlgn="auto">
              <a:spcAft>
                <a:spcPts val="0"/>
              </a:spcAft>
              <a:buFont typeface="Arial" pitchFamily="34" charset="0"/>
              <a:buChar char="•"/>
              <a:defRPr/>
            </a:pPr>
            <a:endParaRPr lang="en-US" dirty="0"/>
          </a:p>
        </p:txBody>
      </p:sp>
      <p:sp>
        <p:nvSpPr>
          <p:cNvPr id="26627" name="TextBox 3"/>
          <p:cNvSpPr txBox="1">
            <a:spLocks noChangeArrowheads="1"/>
          </p:cNvSpPr>
          <p:nvPr/>
        </p:nvSpPr>
        <p:spPr bwMode="auto">
          <a:xfrm>
            <a:off x="8534400" y="76200"/>
            <a:ext cx="533400" cy="369888"/>
          </a:xfrm>
          <a:prstGeom prst="rect">
            <a:avLst/>
          </a:prstGeom>
          <a:noFill/>
          <a:ln w="9525">
            <a:noFill/>
            <a:miter lim="800000"/>
            <a:headEnd/>
            <a:tailEnd/>
          </a:ln>
        </p:spPr>
        <p:txBody>
          <a:bodyPr>
            <a:spAutoFit/>
          </a:bodyPr>
          <a:lstStyle/>
          <a:p>
            <a:pPr algn="r"/>
            <a:r>
              <a:rPr lang="en-US">
                <a:latin typeface="Calibri" pitchFamily="34" charset="0"/>
              </a:rP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Adopted Local Control and Accountability Plan (LCAP)</a:t>
            </a:r>
            <a:endParaRPr lang="en-US" dirty="0"/>
          </a:p>
        </p:txBody>
      </p:sp>
      <p:sp>
        <p:nvSpPr>
          <p:cNvPr id="28674" name="Content Placeholder 2"/>
          <p:cNvSpPr>
            <a:spLocks noGrp="1"/>
          </p:cNvSpPr>
          <p:nvPr>
            <p:ph idx="1"/>
          </p:nvPr>
        </p:nvSpPr>
        <p:spPr>
          <a:xfrm>
            <a:off x="533400" y="1219200"/>
            <a:ext cx="8153400" cy="4906963"/>
          </a:xfrm>
        </p:spPr>
        <p:txBody>
          <a:bodyPr/>
          <a:lstStyle/>
          <a:p>
            <a:endParaRPr lang="en-US" smtClean="0"/>
          </a:p>
          <a:p>
            <a:r>
              <a:rPr lang="en-US" smtClean="0"/>
              <a:t>Encourages telling a story of support, impact, and improvement</a:t>
            </a:r>
          </a:p>
          <a:p>
            <a:r>
              <a:rPr lang="en-US" smtClean="0"/>
              <a:t>Emphasis on good planning, communication, and engagement</a:t>
            </a:r>
          </a:p>
          <a:p>
            <a:r>
              <a:rPr lang="en-US" smtClean="0"/>
              <a:t>Organization:</a:t>
            </a:r>
          </a:p>
          <a:p>
            <a:pPr lvl="1">
              <a:buFont typeface="Arial" charset="0"/>
              <a:buChar char="•"/>
            </a:pPr>
            <a:r>
              <a:rPr lang="en-US" smtClean="0"/>
              <a:t>Stakeholder Engagement</a:t>
            </a:r>
          </a:p>
          <a:p>
            <a:pPr lvl="1">
              <a:buFont typeface="Arial" charset="0"/>
              <a:buChar char="•"/>
            </a:pPr>
            <a:r>
              <a:rPr lang="en-US" smtClean="0"/>
              <a:t>Goals and Progress Indicators</a:t>
            </a:r>
          </a:p>
          <a:p>
            <a:pPr lvl="1">
              <a:buFont typeface="Arial" charset="0"/>
              <a:buChar char="•"/>
            </a:pPr>
            <a:r>
              <a:rPr lang="en-US" smtClean="0"/>
              <a:t>Actions, Services, and Expenditures</a:t>
            </a:r>
          </a:p>
          <a:p>
            <a:endParaRPr lang="en-US" smtClean="0"/>
          </a:p>
        </p:txBody>
      </p:sp>
      <p:sp>
        <p:nvSpPr>
          <p:cNvPr id="28675" name="TextBox 4"/>
          <p:cNvSpPr txBox="1">
            <a:spLocks noChangeArrowheads="1"/>
          </p:cNvSpPr>
          <p:nvPr/>
        </p:nvSpPr>
        <p:spPr bwMode="auto">
          <a:xfrm>
            <a:off x="8534400" y="76200"/>
            <a:ext cx="533400" cy="369888"/>
          </a:xfrm>
          <a:prstGeom prst="rect">
            <a:avLst/>
          </a:prstGeom>
          <a:noFill/>
          <a:ln w="9525">
            <a:noFill/>
            <a:miter lim="800000"/>
            <a:headEnd/>
            <a:tailEnd/>
          </a:ln>
        </p:spPr>
        <p:txBody>
          <a:bodyPr>
            <a:spAutoFit/>
          </a:bodyPr>
          <a:lstStyle/>
          <a:p>
            <a:pPr algn="r"/>
            <a:r>
              <a:rPr lang="en-US">
                <a:latin typeface="Calibri" pitchFamily="34" charset="0"/>
              </a:rPr>
              <a:t>9</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State Priorities in the LCAP</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rtlCol="0">
            <a:normAutofit fontScale="85000" lnSpcReduction="10000"/>
          </a:bodyPr>
          <a:lstStyle/>
          <a:p>
            <a:pPr fontAlgn="auto">
              <a:spcAft>
                <a:spcPts val="0"/>
              </a:spcAft>
              <a:buFont typeface="Arial" pitchFamily="34" charset="0"/>
              <a:buChar char="•"/>
              <a:defRPr/>
            </a:pPr>
            <a:r>
              <a:rPr lang="en-US" dirty="0" smtClean="0"/>
              <a:t>Conditions of Learning:</a:t>
            </a:r>
          </a:p>
          <a:p>
            <a:pPr lvl="1" fontAlgn="auto">
              <a:spcAft>
                <a:spcPts val="0"/>
              </a:spcAft>
              <a:buFont typeface="Courier New" pitchFamily="49" charset="0"/>
              <a:buChar char="o"/>
              <a:defRPr/>
            </a:pPr>
            <a:endParaRPr lang="en-US" dirty="0" smtClean="0"/>
          </a:p>
          <a:p>
            <a:pPr lvl="1" fontAlgn="auto">
              <a:spcAft>
                <a:spcPts val="0"/>
              </a:spcAft>
              <a:buFont typeface="Courier New" pitchFamily="49" charset="0"/>
              <a:buChar char="o"/>
              <a:defRPr/>
            </a:pPr>
            <a:r>
              <a:rPr lang="en-US" dirty="0" smtClean="0"/>
              <a:t>Basics:  Teachers appropriately assigned and fully credentialed,  </a:t>
            </a:r>
            <a:r>
              <a:rPr lang="en-US" dirty="0"/>
              <a:t>s</a:t>
            </a:r>
            <a:r>
              <a:rPr lang="en-US" dirty="0" smtClean="0"/>
              <a:t>tudent access to  standards-aligned instructional materials, and school facilities maintained in good repair (Priority 1)</a:t>
            </a:r>
          </a:p>
          <a:p>
            <a:pPr lvl="1" fontAlgn="auto">
              <a:spcAft>
                <a:spcPts val="0"/>
              </a:spcAft>
              <a:buFont typeface="Courier New" pitchFamily="49" charset="0"/>
              <a:buChar char="o"/>
              <a:defRPr/>
            </a:pPr>
            <a:endParaRPr lang="en-US" dirty="0" smtClean="0"/>
          </a:p>
          <a:p>
            <a:pPr lvl="1" fontAlgn="auto">
              <a:spcAft>
                <a:spcPts val="0"/>
              </a:spcAft>
              <a:buFont typeface="Courier New" pitchFamily="49" charset="0"/>
              <a:buChar char="o"/>
              <a:defRPr/>
            </a:pPr>
            <a:r>
              <a:rPr lang="en-US" dirty="0" smtClean="0"/>
              <a:t>State Standards:  Implementation of state-adopted academic content and performance standards (Priority 2)</a:t>
            </a:r>
          </a:p>
          <a:p>
            <a:pPr lvl="1" fontAlgn="auto">
              <a:spcAft>
                <a:spcPts val="0"/>
              </a:spcAft>
              <a:buFont typeface="Courier New" pitchFamily="49" charset="0"/>
              <a:buChar char="o"/>
              <a:defRPr/>
            </a:pPr>
            <a:endParaRPr lang="en-US" dirty="0" smtClean="0"/>
          </a:p>
          <a:p>
            <a:pPr lvl="1" fontAlgn="auto">
              <a:spcAft>
                <a:spcPts val="0"/>
              </a:spcAft>
              <a:buFont typeface="Courier New" pitchFamily="49" charset="0"/>
              <a:buChar char="o"/>
              <a:defRPr/>
            </a:pPr>
            <a:r>
              <a:rPr lang="en-US" dirty="0" smtClean="0"/>
              <a:t>Course Access: Student enrollment in a broad course of study (Priority 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State Priorities in the LCAP</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Arial" pitchFamily="34" charset="0"/>
              <a:buChar char="•"/>
              <a:defRPr/>
            </a:pPr>
            <a:r>
              <a:rPr lang="en-US" dirty="0" smtClean="0"/>
              <a:t>Pupil Outcomes:</a:t>
            </a:r>
          </a:p>
          <a:p>
            <a:pPr lvl="1" fontAlgn="auto">
              <a:spcAft>
                <a:spcPts val="0"/>
              </a:spcAft>
              <a:buFont typeface="Courier New" pitchFamily="49" charset="0"/>
              <a:buChar char="o"/>
              <a:defRPr/>
            </a:pPr>
            <a:endParaRPr lang="en-US" dirty="0" smtClean="0"/>
          </a:p>
          <a:p>
            <a:pPr lvl="1" fontAlgn="auto">
              <a:spcAft>
                <a:spcPts val="0"/>
              </a:spcAft>
              <a:buFont typeface="Courier New" pitchFamily="49" charset="0"/>
              <a:buChar char="o"/>
              <a:defRPr/>
            </a:pPr>
            <a:r>
              <a:rPr lang="en-US" dirty="0" smtClean="0"/>
              <a:t>Pupil Achievement: Student performance on standardized assessments, college and career readiness, English learner reclassification, AP assessments, etc. (Priority </a:t>
            </a:r>
            <a:r>
              <a:rPr lang="en-US" dirty="0"/>
              <a:t>4</a:t>
            </a:r>
            <a:r>
              <a:rPr lang="en-US" dirty="0" smtClean="0"/>
              <a:t>)</a:t>
            </a:r>
          </a:p>
          <a:p>
            <a:pPr lvl="1" fontAlgn="auto">
              <a:spcAft>
                <a:spcPts val="0"/>
              </a:spcAft>
              <a:buFont typeface="Courier New" pitchFamily="49" charset="0"/>
              <a:buChar char="o"/>
              <a:defRPr/>
            </a:pPr>
            <a:endParaRPr lang="en-US" dirty="0" smtClean="0"/>
          </a:p>
          <a:p>
            <a:pPr lvl="1" fontAlgn="auto">
              <a:spcAft>
                <a:spcPts val="0"/>
              </a:spcAft>
              <a:buFont typeface="Courier New" pitchFamily="49" charset="0"/>
              <a:buChar char="o"/>
              <a:defRPr/>
            </a:pPr>
            <a:r>
              <a:rPr lang="en-US" dirty="0" smtClean="0"/>
              <a:t>Other Pupil Outcomes:  Outcomes for students in other subject areas. (Priority 8)</a:t>
            </a:r>
          </a:p>
          <a:p>
            <a:pPr lvl="1" fontAlgn="auto">
              <a:spcAft>
                <a:spcPts val="0"/>
              </a:spcAft>
              <a:buFont typeface="Courier New" pitchFamily="49" charset="0"/>
              <a:buChar char="o"/>
              <a:defRPr/>
            </a:pP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2636</TotalTime>
  <Words>886</Words>
  <Application>Microsoft Office PowerPoint</Application>
  <PresentationFormat>On-screen Show (4:3)</PresentationFormat>
  <Paragraphs>155</Paragraphs>
  <Slides>17</Slides>
  <Notes>16</Notes>
  <HiddenSlides>0</HiddenSlides>
  <MMClips>0</MMClips>
  <ScaleCrop>false</ScaleCrop>
  <HeadingPairs>
    <vt:vector size="6" baseType="variant">
      <vt:variant>
        <vt:lpstr>Fonts Used</vt:lpstr>
      </vt:variant>
      <vt:variant>
        <vt:i4>6</vt:i4>
      </vt:variant>
      <vt:variant>
        <vt:lpstr>Design Template</vt:lpstr>
      </vt:variant>
      <vt:variant>
        <vt:i4>6</vt:i4>
      </vt:variant>
      <vt:variant>
        <vt:lpstr>Slide Titles</vt:lpstr>
      </vt:variant>
      <vt:variant>
        <vt:i4>17</vt:i4>
      </vt:variant>
    </vt:vector>
  </HeadingPairs>
  <TitlesOfParts>
    <vt:vector size="29" baseType="lpstr">
      <vt:lpstr>Calibri</vt:lpstr>
      <vt:lpstr>Arial</vt:lpstr>
      <vt:lpstr>Arial Narrow</vt:lpstr>
      <vt:lpstr>Times New Roman</vt:lpstr>
      <vt:lpstr>Symbol</vt:lpstr>
      <vt:lpstr>Courier New</vt:lpstr>
      <vt:lpstr>Office Theme</vt:lpstr>
      <vt:lpstr>Office Theme</vt:lpstr>
      <vt:lpstr>Office Theme</vt:lpstr>
      <vt:lpstr>Office Theme</vt:lpstr>
      <vt:lpstr>Office Theme</vt:lpstr>
      <vt:lpstr>Office Theme</vt:lpstr>
      <vt:lpstr>LCFF and LCAPs</vt:lpstr>
      <vt:lpstr>Revisiting the Local Control Funding Formula</vt:lpstr>
      <vt:lpstr>LCFF Fundamentally Changes California’s Education System</vt:lpstr>
      <vt:lpstr>State Board of Education’s LCFF Major Implementation Tasks</vt:lpstr>
      <vt:lpstr>A Plan for LCFF Coherence</vt:lpstr>
      <vt:lpstr>Adopted LCFF Spending Regulations</vt:lpstr>
      <vt:lpstr>Adopted Local Control and Accountability Plan (LCAP)</vt:lpstr>
      <vt:lpstr>State Priorities in the LCAP</vt:lpstr>
      <vt:lpstr>State Priorities in the LCAP</vt:lpstr>
      <vt:lpstr>State Priorities in the LCAP</vt:lpstr>
      <vt:lpstr>Slide 11</vt:lpstr>
      <vt:lpstr>LCAP Section 1:  Stakeholder Engagement</vt:lpstr>
      <vt:lpstr>LCAP Section 2 and 3:  Goals and Progress Indicators</vt:lpstr>
      <vt:lpstr>LCAP Section 3 (A) and (B):  Actions, Services, and Expenditures</vt:lpstr>
      <vt:lpstr>LCAP Section 3 (C) and (D):  Actions, Services, and Expenditures</vt:lpstr>
      <vt:lpstr>Implementation of LCFF</vt:lpstr>
      <vt:lpstr>Additional Information</vt:lpstr>
    </vt:vector>
  </TitlesOfParts>
  <Company>WestEd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Local Control Funding Formula?</dc:title>
  <dc:creator>jkubine</dc:creator>
  <cp:lastModifiedBy>Stuart Anderson</cp:lastModifiedBy>
  <cp:revision>137</cp:revision>
  <cp:lastPrinted>2014-01-15T00:08:45Z</cp:lastPrinted>
  <dcterms:created xsi:type="dcterms:W3CDTF">2013-08-24T16:25:13Z</dcterms:created>
  <dcterms:modified xsi:type="dcterms:W3CDTF">2014-03-21T23:14:12Z</dcterms:modified>
</cp:coreProperties>
</file>